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258" r:id="rId3"/>
    <p:sldId id="260" r:id="rId4"/>
    <p:sldId id="259"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3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1" autoAdjust="0"/>
    <p:restoredTop sz="94022" autoAdjust="0"/>
  </p:normalViewPr>
  <p:slideViewPr>
    <p:cSldViewPr snapToGrid="0" snapToObjects="1">
      <p:cViewPr varScale="1">
        <p:scale>
          <a:sx n="102" d="100"/>
          <a:sy n="102" d="100"/>
        </p:scale>
        <p:origin x="-1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B260B-282A-8849-B0BA-61A0D66AED28}" type="datetimeFigureOut">
              <a:rPr lang="en-US" smtClean="0"/>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B7DAC-7A68-1548-B773-5F4BDAFED2B3}" type="slidenum">
              <a:rPr lang="en-US" smtClean="0"/>
              <a:t>‹#›</a:t>
            </a:fld>
            <a:endParaRPr lang="en-US"/>
          </a:p>
        </p:txBody>
      </p:sp>
    </p:spTree>
    <p:extLst>
      <p:ext uri="{BB962C8B-B14F-4D97-AF65-F5344CB8AC3E}">
        <p14:creationId xmlns:p14="http://schemas.microsoft.com/office/powerpoint/2010/main" val="379229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B7DAC-7A68-1548-B773-5F4BDAFED2B3}" type="slidenum">
              <a:rPr lang="en-US" smtClean="0"/>
              <a:t>9</a:t>
            </a:fld>
            <a:endParaRPr lang="en-US"/>
          </a:p>
        </p:txBody>
      </p:sp>
    </p:spTree>
    <p:extLst>
      <p:ext uri="{BB962C8B-B14F-4D97-AF65-F5344CB8AC3E}">
        <p14:creationId xmlns:p14="http://schemas.microsoft.com/office/powerpoint/2010/main" val="227530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B7DAC-7A68-1548-B773-5F4BDAFED2B3}" type="slidenum">
              <a:rPr lang="en-US" smtClean="0"/>
              <a:t>31</a:t>
            </a:fld>
            <a:endParaRPr lang="en-US"/>
          </a:p>
        </p:txBody>
      </p:sp>
    </p:spTree>
    <p:extLst>
      <p:ext uri="{BB962C8B-B14F-4D97-AF65-F5344CB8AC3E}">
        <p14:creationId xmlns:p14="http://schemas.microsoft.com/office/powerpoint/2010/main" val="83991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B7DAC-7A68-1548-B773-5F4BDAFED2B3}" type="slidenum">
              <a:rPr lang="en-US" smtClean="0"/>
              <a:t>35</a:t>
            </a:fld>
            <a:endParaRPr lang="en-US"/>
          </a:p>
        </p:txBody>
      </p:sp>
    </p:spTree>
    <p:extLst>
      <p:ext uri="{BB962C8B-B14F-4D97-AF65-F5344CB8AC3E}">
        <p14:creationId xmlns:p14="http://schemas.microsoft.com/office/powerpoint/2010/main" val="6131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41017D84-A8F0-3245-AAB6-319B3703A4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88190F-7F99-C84C-84E8-CE27C89E41B9}"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8190F-7F99-C84C-84E8-CE27C89E41B9}"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8190F-7F99-C84C-84E8-CE27C89E41B9}"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17D84-A8F0-3245-AAB6-319B3703A455}" type="slidenum">
              <a:rPr lang="en-US" smtClean="0"/>
              <a:t>‹#›</a:t>
            </a:fld>
            <a:endParaRPr lang="en-US"/>
          </a:p>
        </p:txBody>
      </p:sp>
    </p:spTree>
    <p:extLst>
      <p:ext uri="{BB962C8B-B14F-4D97-AF65-F5344CB8AC3E}">
        <p14:creationId xmlns:p14="http://schemas.microsoft.com/office/powerpoint/2010/main" val="1484277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41017D84-A8F0-3245-AAB6-319B3703A4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8190F-7F99-C84C-84E8-CE27C89E41B9}"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C88190F-7F99-C84C-84E8-CE27C89E41B9}" type="datetimeFigureOut">
              <a:rPr lang="en-US" smtClean="0"/>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17D84-A8F0-3245-AAB6-319B3703A455}"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88190F-7F99-C84C-84E8-CE27C89E41B9}"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17D84-A8F0-3245-AAB6-319B3703A455}"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C88190F-7F99-C84C-84E8-CE27C89E41B9}" type="datetimeFigureOut">
              <a:rPr lang="en-US" smtClean="0"/>
              <a:t>1/16/2013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41017D84-A8F0-3245-AAB6-319B3703A4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1.xml"/><Relationship Id="rId5" Type="http://schemas.openxmlformats.org/officeDocument/2006/relationships/image" Target="../media/image38.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9.jpeg"/><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3.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6.jpeg"/><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7.jpeg"/><Relationship Id="rId5" Type="http://schemas.openxmlformats.org/officeDocument/2006/relationships/image" Target="../media/image76.jp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3.jpeg"/><Relationship Id="rId1" Type="http://schemas.openxmlformats.org/officeDocument/2006/relationships/slideLayout" Target="../slideLayouts/slideLayout21.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84.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8.jpeg"/><Relationship Id="rId1" Type="http://schemas.openxmlformats.org/officeDocument/2006/relationships/slideLayout" Target="../slideLayouts/slideLayout13.xml"/><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3.jpeg"/><Relationship Id="rId1" Type="http://schemas.openxmlformats.org/officeDocument/2006/relationships/slideLayout" Target="../slideLayouts/slideLayout13.xml"/><Relationship Id="rId4" Type="http://schemas.openxmlformats.org/officeDocument/2006/relationships/image" Target="../media/image94.jpeg"/></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96.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7.jpeg"/><Relationship Id="rId1" Type="http://schemas.openxmlformats.org/officeDocument/2006/relationships/slideLayout" Target="../slideLayouts/slideLayout13.xml"/><Relationship Id="rId5" Type="http://schemas.openxmlformats.org/officeDocument/2006/relationships/image" Target="../media/image99.jpeg"/><Relationship Id="rId4" Type="http://schemas.openxmlformats.org/officeDocument/2006/relationships/image" Target="../media/image98.jpeg"/></Relationships>
</file>

<file path=ppt/slides/_rels/slide4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4.jpeg"/><Relationship Id="rId1" Type="http://schemas.openxmlformats.org/officeDocument/2006/relationships/slideLayout" Target="../slideLayouts/slideLayout13.xml"/><Relationship Id="rId4" Type="http://schemas.openxmlformats.org/officeDocument/2006/relationships/image" Target="../media/image105.jpeg"/></Relationships>
</file>

<file path=ppt/slides/_rels/slide5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07.jpeg"/></Relationships>
</file>

<file path=ppt/slides/_rels/slide5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3.xml"/><Relationship Id="rId5" Type="http://schemas.openxmlformats.org/officeDocument/2006/relationships/image" Target="../media/image110.jpeg"/><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A+TAG-207+Blk CYMK.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323" y="5479345"/>
            <a:ext cx="1936694" cy="1144410"/>
          </a:xfrm>
          <a:prstGeom prst="rect">
            <a:avLst/>
          </a:prstGeom>
        </p:spPr>
      </p:pic>
      <p:pic>
        <p:nvPicPr>
          <p:cNvPr id="10" name="Picture 9" descr="head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0"/>
            <a:ext cx="9180610" cy="7270172"/>
          </a:xfrm>
          <a:prstGeom prst="rect">
            <a:avLst/>
          </a:prstGeom>
        </p:spPr>
      </p:pic>
      <p:pic>
        <p:nvPicPr>
          <p:cNvPr id="9" name="Picture 8" descr="faces horizontal cop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395214"/>
            <a:ext cx="9180611" cy="965581"/>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82288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712" y="565363"/>
            <a:ext cx="5370288" cy="1384995"/>
          </a:xfrm>
          <a:prstGeom prst="rect">
            <a:avLst/>
          </a:prstGeom>
        </p:spPr>
        <p:txBody>
          <a:bodyPr wrap="square">
            <a:spAutoFit/>
          </a:bodyPr>
          <a:lstStyle/>
          <a:p>
            <a:r>
              <a:rPr lang="en-US" sz="1400" dirty="0" smtClean="0">
                <a:latin typeface="Times"/>
                <a:cs typeface="Times"/>
              </a:rPr>
              <a:t>In </a:t>
            </a:r>
            <a:r>
              <a:rPr lang="en-US" sz="1400" dirty="0">
                <a:latin typeface="Times"/>
                <a:cs typeface="Times"/>
              </a:rPr>
              <a:t>1882, the first African-American physician opened a medical practice in </a:t>
            </a:r>
            <a:r>
              <a:rPr lang="en-US" sz="1400" dirty="0" smtClean="0">
                <a:latin typeface="Times"/>
                <a:cs typeface="Times"/>
              </a:rPr>
              <a:t>Texas. </a:t>
            </a:r>
            <a:r>
              <a:rPr lang="en-US" sz="1400" b="1" dirty="0" smtClean="0">
                <a:solidFill>
                  <a:srgbClr val="800000"/>
                </a:solidFill>
                <a:latin typeface="Times"/>
                <a:cs typeface="Times"/>
              </a:rPr>
              <a:t>Quinton </a:t>
            </a:r>
            <a:r>
              <a:rPr lang="en-US" sz="1400" b="1" dirty="0">
                <a:solidFill>
                  <a:srgbClr val="800000"/>
                </a:solidFill>
                <a:latin typeface="Times"/>
                <a:cs typeface="Times"/>
              </a:rPr>
              <a:t>Belvedere Neal, </a:t>
            </a:r>
            <a:r>
              <a:rPr lang="en-US" sz="1400" b="1" dirty="0" smtClean="0">
                <a:solidFill>
                  <a:srgbClr val="800000"/>
                </a:solidFill>
                <a:latin typeface="Times"/>
                <a:cs typeface="Times"/>
              </a:rPr>
              <a:t>MD,</a:t>
            </a:r>
            <a:r>
              <a:rPr lang="en-US" sz="1400" dirty="0" smtClean="0">
                <a:latin typeface="Times"/>
                <a:cs typeface="Times"/>
              </a:rPr>
              <a:t> </a:t>
            </a:r>
            <a:r>
              <a:rPr lang="en-US" sz="1400" dirty="0">
                <a:latin typeface="Times"/>
                <a:cs typeface="Times"/>
              </a:rPr>
              <a:t>relocated from Goliad to Austin a year later, the same year </a:t>
            </a:r>
            <a:r>
              <a:rPr lang="en-US" sz="1400" b="1" dirty="0">
                <a:solidFill>
                  <a:srgbClr val="800000"/>
                </a:solidFill>
                <a:latin typeface="Times"/>
                <a:cs typeface="Times"/>
              </a:rPr>
              <a:t>Edwin B. Ramsey, </a:t>
            </a:r>
            <a:r>
              <a:rPr lang="en-US" sz="1400" b="1" dirty="0" smtClean="0">
                <a:solidFill>
                  <a:srgbClr val="800000"/>
                </a:solidFill>
                <a:latin typeface="Times"/>
                <a:cs typeface="Times"/>
              </a:rPr>
              <a:t>MD,</a:t>
            </a:r>
            <a:r>
              <a:rPr lang="en-US" sz="1400" dirty="0" smtClean="0">
                <a:latin typeface="Times"/>
                <a:cs typeface="Times"/>
              </a:rPr>
              <a:t> </a:t>
            </a:r>
            <a:r>
              <a:rPr lang="en-US" sz="1400" dirty="0">
                <a:latin typeface="Times"/>
                <a:cs typeface="Times"/>
              </a:rPr>
              <a:t>was first to open a medical practice in </a:t>
            </a:r>
            <a:r>
              <a:rPr lang="en-US" sz="1400" dirty="0" smtClean="0">
                <a:latin typeface="Times"/>
                <a:cs typeface="Times"/>
              </a:rPr>
              <a:t>Houston. Both </a:t>
            </a:r>
            <a:r>
              <a:rPr lang="en-US" sz="1400" dirty="0">
                <a:latin typeface="Times"/>
                <a:cs typeface="Times"/>
              </a:rPr>
              <a:t>were </a:t>
            </a:r>
            <a:r>
              <a:rPr lang="en-US" sz="1400" dirty="0" err="1">
                <a:latin typeface="Times"/>
                <a:cs typeface="Times"/>
              </a:rPr>
              <a:t>Meharry</a:t>
            </a:r>
            <a:r>
              <a:rPr lang="en-US" sz="1400" dirty="0">
                <a:latin typeface="Times"/>
                <a:cs typeface="Times"/>
              </a:rPr>
              <a:t> graduates</a:t>
            </a:r>
            <a:r>
              <a:rPr lang="en-US" sz="1400" dirty="0" smtClean="0">
                <a:latin typeface="Times"/>
                <a:cs typeface="Times"/>
              </a:rPr>
              <a:t>.</a:t>
            </a:r>
          </a:p>
          <a:p>
            <a:endParaRPr lang="en-US" sz="1400" dirty="0"/>
          </a:p>
          <a:p>
            <a:endParaRPr lang="en-US" sz="1400" dirty="0"/>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7" name="Picture 6" descr="Young Majors &amp; famil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12" y="1857370"/>
            <a:ext cx="4871361" cy="3247573"/>
          </a:xfrm>
          <a:prstGeom prst="rect">
            <a:avLst/>
          </a:prstGeom>
          <a:ln w="38100">
            <a:solidFill>
              <a:srgbClr val="FFFFFF"/>
            </a:solidFill>
          </a:ln>
          <a:effectLst>
            <a:outerShdw blurRad="292100" dist="139700" dir="2700000" algn="tl" rotWithShape="0">
              <a:srgbClr val="333333">
                <a:alpha val="65000"/>
              </a:srgbClr>
            </a:outerShdw>
          </a:effectLst>
        </p:spPr>
      </p:pic>
      <p:sp>
        <p:nvSpPr>
          <p:cNvPr id="8" name="Rectangle 7"/>
          <p:cNvSpPr/>
          <p:nvPr/>
        </p:nvSpPr>
        <p:spPr>
          <a:xfrm>
            <a:off x="136068" y="5227234"/>
            <a:ext cx="5219778" cy="1600438"/>
          </a:xfrm>
          <a:prstGeom prst="rect">
            <a:avLst/>
          </a:prstGeom>
        </p:spPr>
        <p:txBody>
          <a:bodyPr wrap="square">
            <a:spAutoFit/>
          </a:bodyPr>
          <a:lstStyle/>
          <a:p>
            <a:r>
              <a:rPr lang="en-US" sz="1400" b="1" dirty="0" smtClean="0">
                <a:solidFill>
                  <a:srgbClr val="800000"/>
                </a:solidFill>
                <a:latin typeface="Times"/>
                <a:cs typeface="Times"/>
              </a:rPr>
              <a:t>Monroe </a:t>
            </a:r>
            <a:r>
              <a:rPr lang="en-US" sz="1400" b="1" dirty="0">
                <a:solidFill>
                  <a:srgbClr val="800000"/>
                </a:solidFill>
                <a:latin typeface="Times"/>
                <a:cs typeface="Times"/>
              </a:rPr>
              <a:t>Alpheus Majors, </a:t>
            </a:r>
            <a:r>
              <a:rPr lang="en-US" sz="1400" b="1" dirty="0" smtClean="0">
                <a:solidFill>
                  <a:srgbClr val="800000"/>
                </a:solidFill>
                <a:latin typeface="Times"/>
                <a:cs typeface="Times"/>
              </a:rPr>
              <a:t>MD,</a:t>
            </a:r>
            <a:r>
              <a:rPr lang="en-US" sz="1400" dirty="0" smtClean="0">
                <a:solidFill>
                  <a:srgbClr val="800000"/>
                </a:solidFill>
                <a:latin typeface="Times"/>
                <a:cs typeface="Times"/>
              </a:rPr>
              <a:t> </a:t>
            </a:r>
            <a:r>
              <a:rPr lang="en-US" sz="1400" dirty="0">
                <a:latin typeface="Times"/>
                <a:cs typeface="Times"/>
              </a:rPr>
              <a:t>(1864-1960) was the first Texas native to obtain a medical degree. The 1886 </a:t>
            </a:r>
            <a:r>
              <a:rPr lang="en-US" sz="1400" dirty="0" err="1">
                <a:latin typeface="Times"/>
                <a:cs typeface="Times"/>
              </a:rPr>
              <a:t>Meharry</a:t>
            </a:r>
            <a:r>
              <a:rPr lang="en-US" sz="1400" dirty="0">
                <a:latin typeface="Times"/>
                <a:cs typeface="Times"/>
              </a:rPr>
              <a:t> graduate practiced in Brenham, Calvert, and Dallas. He left Texas in 1888 after being warned his name was on a list of those to be lynched, and opened a practice in California. When Dr. Majors returned to Texas to practice in Waco, he opened one of the first black hospitals in Texas.</a:t>
            </a:r>
          </a:p>
          <a:p>
            <a:r>
              <a:rPr lang="en-US" sz="1400" dirty="0"/>
              <a:t> </a:t>
            </a:r>
          </a:p>
        </p:txBody>
      </p:sp>
      <p:sp>
        <p:nvSpPr>
          <p:cNvPr id="10" name="Rectangle 9"/>
          <p:cNvSpPr/>
          <p:nvPr/>
        </p:nvSpPr>
        <p:spPr>
          <a:xfrm>
            <a:off x="5869213" y="4502257"/>
            <a:ext cx="3154714" cy="2031325"/>
          </a:xfrm>
          <a:prstGeom prst="rect">
            <a:avLst/>
          </a:prstGeom>
        </p:spPr>
        <p:txBody>
          <a:bodyPr wrap="square">
            <a:spAutoFit/>
          </a:bodyPr>
          <a:lstStyle/>
          <a:p>
            <a:r>
              <a:rPr lang="en-US" sz="1400" b="1" dirty="0">
                <a:solidFill>
                  <a:srgbClr val="800000"/>
                </a:solidFill>
                <a:latin typeface="Times"/>
                <a:cs typeface="Times"/>
              </a:rPr>
              <a:t>Thomas Everett Speed, </a:t>
            </a:r>
            <a:r>
              <a:rPr lang="en-US" sz="1400" b="1" dirty="0" smtClean="0">
                <a:solidFill>
                  <a:srgbClr val="800000"/>
                </a:solidFill>
                <a:latin typeface="Times"/>
                <a:cs typeface="Times"/>
              </a:rPr>
              <a:t>MD,</a:t>
            </a:r>
            <a:r>
              <a:rPr lang="en-US" sz="1400" dirty="0" smtClean="0">
                <a:latin typeface="Times"/>
                <a:cs typeface="Times"/>
              </a:rPr>
              <a:t> </a:t>
            </a:r>
            <a:r>
              <a:rPr lang="en-US" sz="1400" dirty="0">
                <a:latin typeface="Times"/>
                <a:cs typeface="Times"/>
              </a:rPr>
              <a:t>(?- 1924) in 1894 opened his medical practice in Jefferson after graduating from Flint Medical School (New Orleans) in 1894. He was possibly the first in Texas to train the nurses needed to assist African-American physicians. Dr. Speed was also surgeon of Sheppard’s Sanitarium and Hospital in Marshall. </a:t>
            </a:r>
          </a:p>
        </p:txBody>
      </p:sp>
      <p:pic>
        <p:nvPicPr>
          <p:cNvPr id="3" name="Picture 2" descr="Spee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9213" y="566770"/>
            <a:ext cx="2731645" cy="3833887"/>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171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286" y="821871"/>
            <a:ext cx="3891643" cy="1600438"/>
          </a:xfrm>
          <a:prstGeom prst="rect">
            <a:avLst/>
          </a:prstGeom>
        </p:spPr>
        <p:txBody>
          <a:bodyPr wrap="square">
            <a:spAutoFit/>
          </a:bodyPr>
          <a:lstStyle/>
          <a:p>
            <a:r>
              <a:rPr lang="en-US" sz="1400" dirty="0">
                <a:latin typeface="Times"/>
                <a:cs typeface="Times"/>
              </a:rPr>
              <a:t>By </a:t>
            </a:r>
            <a:r>
              <a:rPr lang="en-US" sz="1400" dirty="0" smtClean="0">
                <a:latin typeface="Times"/>
                <a:cs typeface="Times"/>
              </a:rPr>
              <a:t>the </a:t>
            </a:r>
            <a:r>
              <a:rPr lang="en-US" sz="1400" dirty="0">
                <a:latin typeface="Times"/>
                <a:cs typeface="Times"/>
              </a:rPr>
              <a:t>late 1950s, African-Americans were in only 35 of the 254 counties in Texas.</a:t>
            </a:r>
            <a:r>
              <a:rPr lang="en-US" sz="1400" dirty="0">
                <a:solidFill>
                  <a:schemeClr val="accent6"/>
                </a:solidFill>
                <a:latin typeface="Times"/>
                <a:cs typeface="Times"/>
              </a:rPr>
              <a:t> </a:t>
            </a:r>
            <a:endParaRPr lang="en-US" sz="1400" b="1" dirty="0">
              <a:ln w="10541" cmpd="sng">
                <a:solidFill>
                  <a:srgbClr val="7D7D7D">
                    <a:tint val="100000"/>
                    <a:shade val="100000"/>
                    <a:satMod val="110000"/>
                  </a:srgbClr>
                </a:solidFill>
                <a:prstDash val="solid"/>
              </a:ln>
              <a:solidFill>
                <a:srgbClr val="800000"/>
              </a:solidFill>
              <a:latin typeface="Times"/>
              <a:cs typeface="Times"/>
            </a:endParaRPr>
          </a:p>
          <a:p>
            <a:r>
              <a:rPr lang="en-US" sz="1400" dirty="0">
                <a:latin typeface="Times"/>
                <a:cs typeface="Times"/>
              </a:rPr>
              <a:t> </a:t>
            </a:r>
          </a:p>
          <a:p>
            <a:r>
              <a:rPr lang="en-US" sz="1400" dirty="0">
                <a:latin typeface="Times"/>
                <a:cs typeface="Times"/>
              </a:rPr>
              <a:t>Some settled in larger cities but most early pioneers settled in counties in East Texas, where the largest concentration of African-Americans lived</a:t>
            </a:r>
            <a:r>
              <a:rPr lang="en-US" sz="1400" dirty="0" smtClean="0">
                <a:latin typeface="Times"/>
                <a:cs typeface="Times"/>
              </a:rPr>
              <a:t>.</a:t>
            </a:r>
          </a:p>
          <a:p>
            <a:r>
              <a:rPr lang="en-US" sz="1400" dirty="0" smtClean="0"/>
              <a:t> </a:t>
            </a:r>
            <a:endParaRPr lang="en-US" sz="1400" dirty="0"/>
          </a:p>
        </p:txBody>
      </p:sp>
      <p:pic>
        <p:nvPicPr>
          <p:cNvPr id="5" name="Picture 4"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6" name="Picture 5" descr="Segregated Clinic cro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57" y="3216781"/>
            <a:ext cx="4069300" cy="3220435"/>
          </a:xfrm>
          <a:prstGeom prst="rect">
            <a:avLst/>
          </a:prstGeom>
          <a:ln w="25400">
            <a:solidFill>
              <a:schemeClr val="bg1"/>
            </a:solidFill>
          </a:ln>
          <a:effectLst>
            <a:outerShdw blurRad="50800" dist="38100" dir="2700000" algn="tl" rotWithShape="0">
              <a:prstClr val="black">
                <a:alpha val="40000"/>
              </a:prstClr>
            </a:outerShdw>
          </a:effectLst>
        </p:spPr>
      </p:pic>
      <p:sp>
        <p:nvSpPr>
          <p:cNvPr id="7" name="Rectangle 6"/>
          <p:cNvSpPr/>
          <p:nvPr/>
        </p:nvSpPr>
        <p:spPr>
          <a:xfrm>
            <a:off x="4586085" y="3823253"/>
            <a:ext cx="4142104" cy="2246769"/>
          </a:xfrm>
          <a:prstGeom prst="rect">
            <a:avLst/>
          </a:prstGeom>
        </p:spPr>
        <p:txBody>
          <a:bodyPr wrap="square">
            <a:spAutoFit/>
          </a:bodyPr>
          <a:lstStyle/>
          <a:p>
            <a:r>
              <a:rPr lang="en-US" sz="1400" dirty="0" smtClean="0">
                <a:latin typeface="Times"/>
                <a:cs typeface="Times"/>
              </a:rPr>
              <a:t>These </a:t>
            </a:r>
            <a:r>
              <a:rPr lang="en-US" sz="1400" dirty="0">
                <a:latin typeface="Times"/>
                <a:cs typeface="Times"/>
              </a:rPr>
              <a:t>physicians faced obstacles, indignities, and dangers in the Jim Crow South, where law and custom dictated behavior. A physician asked to come to the home of a white patient entered through the back door. Separate waiting rooms were the norm when doctors of either race treated both black and white patients.</a:t>
            </a:r>
          </a:p>
          <a:p>
            <a:r>
              <a:rPr lang="en-US" sz="1400" dirty="0">
                <a:latin typeface="Times"/>
                <a:cs typeface="Times"/>
              </a:rPr>
              <a:t> </a:t>
            </a:r>
          </a:p>
          <a:p>
            <a:r>
              <a:rPr lang="en-US" sz="1400" dirty="0">
                <a:latin typeface="Times"/>
                <a:cs typeface="Times"/>
              </a:rPr>
              <a:t>In 2004</a:t>
            </a:r>
            <a:r>
              <a:rPr lang="en-US" sz="1400" b="1" dirty="0">
                <a:latin typeface="Times"/>
                <a:cs typeface="Times"/>
              </a:rPr>
              <a:t>, </a:t>
            </a:r>
            <a:r>
              <a:rPr lang="en-US" sz="1400" dirty="0">
                <a:latin typeface="Times"/>
                <a:cs typeface="Times"/>
              </a:rPr>
              <a:t>there were</a:t>
            </a:r>
            <a:r>
              <a:rPr lang="en-US" sz="1400" b="1" dirty="0">
                <a:latin typeface="Times"/>
                <a:cs typeface="Times"/>
              </a:rPr>
              <a:t> </a:t>
            </a:r>
            <a:r>
              <a:rPr lang="en-US" sz="1400" dirty="0">
                <a:latin typeface="Times"/>
                <a:cs typeface="Times"/>
              </a:rPr>
              <a:t>1,617 African-American physicians out of the total 40,373 licensed to practice medicine in Texas. </a:t>
            </a:r>
            <a:r>
              <a:rPr lang="en-US" sz="1400" b="1" dirty="0">
                <a:latin typeface="Times"/>
                <a:cs typeface="Times"/>
              </a:rPr>
              <a:t> </a:t>
            </a:r>
            <a:endParaRPr lang="en-US" sz="1400" dirty="0">
              <a:latin typeface="Times"/>
              <a:cs typeface="Times"/>
            </a:endParaRPr>
          </a:p>
        </p:txBody>
      </p:sp>
      <p:pic>
        <p:nvPicPr>
          <p:cNvPr id="2" name="Picture 1" descr="chart.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5075" y="821871"/>
            <a:ext cx="3060700" cy="1917700"/>
          </a:xfrm>
          <a:prstGeom prst="rect">
            <a:avLst/>
          </a:prstGeom>
        </p:spPr>
      </p:pic>
    </p:spTree>
    <p:extLst>
      <p:ext uri="{BB962C8B-B14F-4D97-AF65-F5344CB8AC3E}">
        <p14:creationId xmlns:p14="http://schemas.microsoft.com/office/powerpoint/2010/main" val="934142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93002" y="840798"/>
            <a:ext cx="3573906" cy="5375276"/>
          </a:xfrm>
        </p:spPr>
        <p:txBody>
          <a:bodyPr>
            <a:normAutofit/>
          </a:bodyPr>
          <a:lstStyle/>
          <a:p>
            <a:pPr marL="0" indent="0">
              <a:buNone/>
            </a:pPr>
            <a:r>
              <a:rPr lang="en-US" sz="1400" b="1" dirty="0">
                <a:solidFill>
                  <a:srgbClr val="800000"/>
                </a:solidFill>
                <a:latin typeface="Times"/>
                <a:cs typeface="Times"/>
              </a:rPr>
              <a:t>Joseph Alvin Chatman, MD, </a:t>
            </a:r>
            <a:r>
              <a:rPr lang="en-US" sz="1400" dirty="0">
                <a:latin typeface="Times"/>
                <a:cs typeface="Times"/>
              </a:rPr>
              <a:t>(1901-67), </a:t>
            </a:r>
            <a:r>
              <a:rPr lang="en-US" sz="1400" dirty="0" smtClean="0">
                <a:latin typeface="Times"/>
                <a:cs typeface="Times"/>
              </a:rPr>
              <a:t>graduated from </a:t>
            </a:r>
            <a:r>
              <a:rPr lang="en-US" sz="1400" dirty="0" err="1">
                <a:latin typeface="Times"/>
                <a:cs typeface="Times"/>
              </a:rPr>
              <a:t>Meharry</a:t>
            </a:r>
            <a:r>
              <a:rPr lang="en-US" sz="1400" dirty="0">
                <a:latin typeface="Times"/>
                <a:cs typeface="Times"/>
              </a:rPr>
              <a:t> </a:t>
            </a:r>
            <a:r>
              <a:rPr lang="en-US" sz="1400" dirty="0" smtClean="0">
                <a:latin typeface="Times"/>
                <a:cs typeface="Times"/>
              </a:rPr>
              <a:t>in 1926. Dr</a:t>
            </a:r>
            <a:r>
              <a:rPr lang="en-US" sz="1400" dirty="0">
                <a:latin typeface="Times"/>
                <a:cs typeface="Times"/>
              </a:rPr>
              <a:t>. Chatman wrote two important books, </a:t>
            </a:r>
            <a:r>
              <a:rPr lang="en-US" sz="1400" i="1" dirty="0">
                <a:latin typeface="Times"/>
                <a:cs typeface="Times"/>
              </a:rPr>
              <a:t>The History of Negroes of Limestone County, </a:t>
            </a:r>
            <a:r>
              <a:rPr lang="en-US" sz="1400" dirty="0" smtClean="0">
                <a:latin typeface="Times"/>
                <a:cs typeface="Times"/>
              </a:rPr>
              <a:t>and</a:t>
            </a:r>
            <a:r>
              <a:rPr lang="en-US" sz="1400" i="1" dirty="0" smtClean="0">
                <a:latin typeface="Times"/>
                <a:cs typeface="Times"/>
              </a:rPr>
              <a:t> The Lone </a:t>
            </a:r>
            <a:r>
              <a:rPr lang="en-US" sz="1400" i="1" dirty="0">
                <a:latin typeface="Times"/>
                <a:cs typeface="Times"/>
              </a:rPr>
              <a:t>Star State Medical, Dental, and Pharmaceutical History. </a:t>
            </a:r>
            <a:r>
              <a:rPr lang="en-US" sz="1400" dirty="0" smtClean="0">
                <a:latin typeface="Times"/>
                <a:cs typeface="Times"/>
              </a:rPr>
              <a:t>Dr. Chatman is shown presenting the latter, a history of the African-American state medical society, to Texas Gov. Price Daniel. It provided many images </a:t>
            </a:r>
            <a:r>
              <a:rPr lang="en-US" sz="1400" dirty="0">
                <a:latin typeface="Times"/>
                <a:cs typeface="Times"/>
              </a:rPr>
              <a:t>and </a:t>
            </a:r>
            <a:r>
              <a:rPr lang="en-US" sz="1400" dirty="0" smtClean="0">
                <a:latin typeface="Times"/>
                <a:cs typeface="Times"/>
              </a:rPr>
              <a:t>much important background on these pioneering doctors.</a:t>
            </a:r>
          </a:p>
          <a:p>
            <a:pPr marL="0" indent="0">
              <a:buNone/>
            </a:pPr>
            <a:r>
              <a:rPr lang="en-US" sz="1400" dirty="0">
                <a:latin typeface="Times"/>
                <a:cs typeface="Times"/>
              </a:rPr>
              <a:t>Dr. Chatman established Chatman Medical Clinic in </a:t>
            </a:r>
            <a:r>
              <a:rPr lang="en-US" sz="1400" dirty="0" err="1">
                <a:latin typeface="Times"/>
                <a:cs typeface="Times"/>
              </a:rPr>
              <a:t>Mexia</a:t>
            </a:r>
            <a:r>
              <a:rPr lang="en-US" sz="1400" dirty="0">
                <a:latin typeface="Times"/>
                <a:cs typeface="Times"/>
              </a:rPr>
              <a:t> in 1935 and in 1945 opened Chatman Hospital and Clinic in Lubbock. </a:t>
            </a:r>
            <a:r>
              <a:rPr lang="en-US" sz="1400" dirty="0" smtClean="0">
                <a:latin typeface="Times"/>
                <a:cs typeface="Times"/>
              </a:rPr>
              <a:t> </a:t>
            </a:r>
            <a:endParaRPr lang="en-US" sz="1400" dirty="0">
              <a:latin typeface="Times"/>
              <a:cs typeface="Times"/>
            </a:endParaRPr>
          </a:p>
          <a:p>
            <a:pPr marL="0" indent="0">
              <a:buNone/>
            </a:pPr>
            <a:r>
              <a:rPr lang="en-US" sz="1400" dirty="0">
                <a:latin typeface="Times"/>
                <a:cs typeface="Times"/>
              </a:rPr>
              <a:t>In 1960, President Dwight Eisenhower appointed Dr. Chatman to the President’s White House Conference on Youth. The next year President John Kennedy asked him to join the White House Conference on the Aged. In 1963, Gov. John </a:t>
            </a:r>
            <a:r>
              <a:rPr lang="en-US" sz="1400" dirty="0" err="1">
                <a:latin typeface="Times"/>
                <a:cs typeface="Times"/>
              </a:rPr>
              <a:t>Connally</a:t>
            </a:r>
            <a:r>
              <a:rPr lang="en-US" sz="1400" dirty="0">
                <a:latin typeface="Times"/>
                <a:cs typeface="Times"/>
              </a:rPr>
              <a:t> appointed Dr. Chatman to the board of directors of Texas Southern University.</a:t>
            </a:r>
          </a:p>
        </p:txBody>
      </p:sp>
      <p:pic>
        <p:nvPicPr>
          <p:cNvPr id="6" name="Picture 5" descr="chatman &amp; governo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648" y="840798"/>
            <a:ext cx="4595024" cy="3682424"/>
          </a:xfrm>
          <a:prstGeom prst="rect">
            <a:avLst/>
          </a:prstGeom>
          <a:ln w="38100">
            <a:solidFill>
              <a:schemeClr val="bg1"/>
            </a:solidFill>
          </a:ln>
          <a:effectLst>
            <a:outerShdw blurRad="292100" dist="139700" dir="2700000" algn="tl" rotWithShape="0">
              <a:srgbClr val="333333">
                <a:alpha val="65000"/>
              </a:srgbClr>
            </a:outerShdw>
          </a:effectLst>
        </p:spPr>
      </p:pic>
      <p:pic>
        <p:nvPicPr>
          <p:cNvPr id="7" name="Picture 6"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0219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500" y="571500"/>
            <a:ext cx="3737429" cy="1600438"/>
          </a:xfrm>
          <a:prstGeom prst="rect">
            <a:avLst/>
          </a:prstGeom>
        </p:spPr>
        <p:txBody>
          <a:bodyPr wrap="square">
            <a:spAutoFit/>
          </a:bodyPr>
          <a:lstStyle/>
          <a:p>
            <a:r>
              <a:rPr lang="en-US" sz="1400" b="1" dirty="0" smtClean="0">
                <a:solidFill>
                  <a:srgbClr val="800000"/>
                </a:solidFill>
                <a:latin typeface="Times"/>
                <a:cs typeface="Times"/>
              </a:rPr>
              <a:t>Franklin </a:t>
            </a:r>
            <a:r>
              <a:rPr lang="en-US" sz="1400" b="1" dirty="0">
                <a:solidFill>
                  <a:srgbClr val="800000"/>
                </a:solidFill>
                <a:latin typeface="Times"/>
                <a:cs typeface="Times"/>
              </a:rPr>
              <a:t>Reese </a:t>
            </a:r>
            <a:r>
              <a:rPr lang="en-US" sz="1400" b="1" dirty="0" err="1">
                <a:solidFill>
                  <a:srgbClr val="800000"/>
                </a:solidFill>
                <a:latin typeface="Times"/>
                <a:cs typeface="Times"/>
              </a:rPr>
              <a:t>Robey</a:t>
            </a:r>
            <a:r>
              <a:rPr lang="en-US" sz="1400" b="1" dirty="0">
                <a:solidFill>
                  <a:srgbClr val="800000"/>
                </a:solidFill>
                <a:latin typeface="Times"/>
                <a:cs typeface="Times"/>
              </a:rPr>
              <a:t>, MD, </a:t>
            </a:r>
            <a:r>
              <a:rPr lang="en-US" sz="1400" dirty="0">
                <a:latin typeface="Times"/>
                <a:cs typeface="Times"/>
              </a:rPr>
              <a:t>(?-1904). Born a slave in Alabama, he and his mother were sold for $1,200 when he was a young boy. After graduating from </a:t>
            </a:r>
            <a:r>
              <a:rPr lang="en-US" sz="1400" dirty="0" err="1">
                <a:latin typeface="Times"/>
                <a:cs typeface="Times"/>
              </a:rPr>
              <a:t>Meharry</a:t>
            </a:r>
            <a:r>
              <a:rPr lang="en-US" sz="1400" dirty="0">
                <a:latin typeface="Times"/>
                <a:cs typeface="Times"/>
              </a:rPr>
              <a:t> in 1883, he became the second African-American to open a medical practice in Houston.  </a:t>
            </a:r>
          </a:p>
          <a:p>
            <a:r>
              <a:rPr lang="en-US" sz="1400" dirty="0">
                <a:latin typeface="Times"/>
                <a:cs typeface="Times"/>
              </a:rPr>
              <a:t> </a:t>
            </a:r>
          </a:p>
        </p:txBody>
      </p:sp>
      <p:pic>
        <p:nvPicPr>
          <p:cNvPr id="5" name="Picture 4"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6" name="Picture 5" descr="Robey bill of sale.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245" y="571500"/>
            <a:ext cx="3544798" cy="342900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Picture 6" descr="moten square.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7835" y="3029857"/>
            <a:ext cx="1803094" cy="234402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Picture 7" descr="Smith duton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990" y="4308929"/>
            <a:ext cx="1567326" cy="227692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 name="Picture 1" descr="Robey squar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3877" y="426357"/>
            <a:ext cx="1763241" cy="2282442"/>
          </a:xfrm>
          <a:prstGeom prst="rect">
            <a:avLst/>
          </a:prstGeom>
          <a:ln w="38100" cap="sq">
            <a:solidFill>
              <a:srgbClr val="FFFFFF"/>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941285" y="5707839"/>
            <a:ext cx="5136550" cy="1169551"/>
          </a:xfrm>
          <a:prstGeom prst="rect">
            <a:avLst/>
          </a:prstGeom>
          <a:noFill/>
        </p:spPr>
        <p:txBody>
          <a:bodyPr wrap="square" rtlCol="0">
            <a:spAutoFit/>
          </a:bodyPr>
          <a:lstStyle/>
          <a:p>
            <a:r>
              <a:rPr lang="en-US" sz="1400" b="1" dirty="0" smtClean="0">
                <a:solidFill>
                  <a:srgbClr val="800000"/>
                </a:solidFill>
                <a:latin typeface="Times"/>
                <a:cs typeface="Times"/>
              </a:rPr>
              <a:t>Henry </a:t>
            </a:r>
            <a:r>
              <a:rPr lang="en-US" sz="1400" b="1" dirty="0">
                <a:solidFill>
                  <a:srgbClr val="800000"/>
                </a:solidFill>
                <a:latin typeface="Times"/>
                <a:cs typeface="Times"/>
              </a:rPr>
              <a:t>Lewis Smith, MD, DDS,</a:t>
            </a:r>
            <a:r>
              <a:rPr lang="en-US" sz="1400" dirty="0">
                <a:solidFill>
                  <a:srgbClr val="800000"/>
                </a:solidFill>
                <a:latin typeface="Times"/>
                <a:cs typeface="Times"/>
              </a:rPr>
              <a:t> </a:t>
            </a:r>
            <a:r>
              <a:rPr lang="en-US" sz="1400" dirty="0">
                <a:latin typeface="Times"/>
                <a:cs typeface="Times"/>
              </a:rPr>
              <a:t>(1860-1955) was born a slave in Bastrop. Dr. Smith opened his office in Grimes County in 1888, the year he graduated from </a:t>
            </a:r>
            <a:r>
              <a:rPr lang="en-US" sz="1400" dirty="0" err="1">
                <a:latin typeface="Times"/>
                <a:cs typeface="Times"/>
              </a:rPr>
              <a:t>Meharry</a:t>
            </a:r>
            <a:r>
              <a:rPr lang="en-US" sz="1400" dirty="0">
                <a:latin typeface="Times"/>
                <a:cs typeface="Times"/>
              </a:rPr>
              <a:t>. He practiced in Houston for 10 years and then in Waco for 55 years.</a:t>
            </a:r>
          </a:p>
          <a:p>
            <a:endParaRPr lang="en-US" sz="1400" dirty="0">
              <a:latin typeface="Times"/>
              <a:cs typeface="Times"/>
            </a:endParaRPr>
          </a:p>
        </p:txBody>
      </p:sp>
      <p:sp>
        <p:nvSpPr>
          <p:cNvPr id="10" name="TextBox 9"/>
          <p:cNvSpPr txBox="1"/>
          <p:nvPr/>
        </p:nvSpPr>
        <p:spPr>
          <a:xfrm>
            <a:off x="4042064" y="2942602"/>
            <a:ext cx="2915722" cy="2677656"/>
          </a:xfrm>
          <a:prstGeom prst="rect">
            <a:avLst/>
          </a:prstGeom>
          <a:noFill/>
        </p:spPr>
        <p:txBody>
          <a:bodyPr wrap="square" rtlCol="0">
            <a:spAutoFit/>
          </a:bodyPr>
          <a:lstStyle/>
          <a:p>
            <a:pPr algn="r"/>
            <a:r>
              <a:rPr lang="en-US" sz="1400" b="1" dirty="0">
                <a:solidFill>
                  <a:srgbClr val="800000"/>
                </a:solidFill>
                <a:latin typeface="Times"/>
                <a:cs typeface="Times"/>
              </a:rPr>
              <a:t>Edwin </a:t>
            </a:r>
            <a:r>
              <a:rPr lang="en-US" sz="1400" b="1" dirty="0" err="1">
                <a:solidFill>
                  <a:srgbClr val="800000"/>
                </a:solidFill>
                <a:latin typeface="Times"/>
                <a:cs typeface="Times"/>
              </a:rPr>
              <a:t>Donerson</a:t>
            </a:r>
            <a:r>
              <a:rPr lang="en-US" sz="1400" b="1" dirty="0">
                <a:solidFill>
                  <a:srgbClr val="800000"/>
                </a:solidFill>
                <a:latin typeface="Times"/>
                <a:cs typeface="Times"/>
              </a:rPr>
              <a:t> </a:t>
            </a:r>
            <a:r>
              <a:rPr lang="en-US" sz="1400" b="1" dirty="0" err="1">
                <a:solidFill>
                  <a:srgbClr val="800000"/>
                </a:solidFill>
                <a:latin typeface="Times"/>
                <a:cs typeface="Times"/>
              </a:rPr>
              <a:t>Moten</a:t>
            </a:r>
            <a:r>
              <a:rPr lang="en-US" sz="1400" dirty="0">
                <a:solidFill>
                  <a:srgbClr val="800000"/>
                </a:solidFill>
                <a:latin typeface="Times"/>
                <a:cs typeface="Times"/>
              </a:rPr>
              <a:t>, </a:t>
            </a:r>
            <a:r>
              <a:rPr lang="en-US" sz="1400" b="1" dirty="0">
                <a:solidFill>
                  <a:srgbClr val="800000"/>
                </a:solidFill>
                <a:latin typeface="Times"/>
                <a:cs typeface="Times"/>
              </a:rPr>
              <a:t>MD, </a:t>
            </a:r>
            <a:r>
              <a:rPr lang="en-US" sz="1400" dirty="0">
                <a:latin typeface="Times"/>
                <a:cs typeface="Times"/>
              </a:rPr>
              <a:t>(1875-1955) was born in Bastrop County to a family with nine children. The 1906 Leonard Medical School (North Carolina) graduate opened his practice in Denton in 1907. He served as secretary to the Lone Star State Medical Association and was a second lieutenant in the Officers’ Reserve Corps of the U.S. Army during World War I.</a:t>
            </a:r>
          </a:p>
          <a:p>
            <a:pPr algn="r"/>
            <a:endParaRPr lang="en-US" sz="1400" dirty="0">
              <a:latin typeface="Times"/>
              <a:cs typeface="Times"/>
            </a:endParaRPr>
          </a:p>
        </p:txBody>
      </p:sp>
    </p:spTree>
    <p:extLst>
      <p:ext uri="{BB962C8B-B14F-4D97-AF65-F5344CB8AC3E}">
        <p14:creationId xmlns:p14="http://schemas.microsoft.com/office/powerpoint/2010/main" val="866777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027" y="542588"/>
            <a:ext cx="1376911" cy="2065367"/>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8" name="TextBox 7"/>
          <p:cNvSpPr txBox="1"/>
          <p:nvPr/>
        </p:nvSpPr>
        <p:spPr>
          <a:xfrm>
            <a:off x="1934023" y="542588"/>
            <a:ext cx="2552856" cy="1880586"/>
          </a:xfrm>
          <a:prstGeom prst="rect">
            <a:avLst/>
          </a:prstGeom>
          <a:noFill/>
        </p:spPr>
        <p:txBody>
          <a:bodyPr wrap="square" rtlCol="0">
            <a:spAutoFit/>
          </a:bodyPr>
          <a:lstStyle/>
          <a:p>
            <a:r>
              <a:rPr lang="en-US" sz="1400" b="1" dirty="0">
                <a:solidFill>
                  <a:srgbClr val="800000"/>
                </a:solidFill>
                <a:latin typeface="Times"/>
                <a:cs typeface="Times"/>
              </a:rPr>
              <a:t>Charles </a:t>
            </a:r>
            <a:r>
              <a:rPr lang="en-US" sz="1400" b="1" dirty="0" err="1">
                <a:solidFill>
                  <a:srgbClr val="800000"/>
                </a:solidFill>
                <a:latin typeface="Times"/>
                <a:cs typeface="Times"/>
              </a:rPr>
              <a:t>Rolston</a:t>
            </a:r>
            <a:r>
              <a:rPr lang="en-US" sz="1400" b="1" dirty="0">
                <a:solidFill>
                  <a:srgbClr val="800000"/>
                </a:solidFill>
                <a:latin typeface="Times"/>
                <a:cs typeface="Times"/>
              </a:rPr>
              <a:t> </a:t>
            </a:r>
            <a:r>
              <a:rPr lang="en-US" sz="1400" b="1" dirty="0" err="1">
                <a:solidFill>
                  <a:srgbClr val="800000"/>
                </a:solidFill>
                <a:latin typeface="Times"/>
                <a:cs typeface="Times"/>
              </a:rPr>
              <a:t>Yerwood</a:t>
            </a:r>
            <a:r>
              <a:rPr lang="en-US" sz="1400" b="1" dirty="0">
                <a:solidFill>
                  <a:srgbClr val="800000"/>
                </a:solidFill>
                <a:latin typeface="Times"/>
                <a:cs typeface="Times"/>
              </a:rPr>
              <a:t>, MD, </a:t>
            </a:r>
            <a:r>
              <a:rPr lang="en-US" sz="1400" dirty="0">
                <a:latin typeface="Times"/>
                <a:cs typeface="Times"/>
              </a:rPr>
              <a:t>(1882-1940) was born in Austin. He earned his medical degree from </a:t>
            </a:r>
            <a:r>
              <a:rPr lang="en-US" sz="1400" dirty="0" err="1">
                <a:latin typeface="Times"/>
                <a:cs typeface="Times"/>
              </a:rPr>
              <a:t>Meharry</a:t>
            </a:r>
            <a:r>
              <a:rPr lang="en-US" sz="1400" dirty="0">
                <a:latin typeface="Times"/>
                <a:cs typeface="Times"/>
              </a:rPr>
              <a:t> in 1907 and first opened his practice in Indian Territory (later Oklahoma) before practicing in Gonzales and finally Austin.</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389" y="4018972"/>
            <a:ext cx="1371549" cy="2057323"/>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12" name="TextBox 11"/>
          <p:cNvSpPr txBox="1"/>
          <p:nvPr/>
        </p:nvSpPr>
        <p:spPr>
          <a:xfrm>
            <a:off x="2030375" y="3829526"/>
            <a:ext cx="3124555" cy="2246769"/>
          </a:xfrm>
          <a:prstGeom prst="rect">
            <a:avLst/>
          </a:prstGeom>
          <a:noFill/>
        </p:spPr>
        <p:txBody>
          <a:bodyPr wrap="square" rtlCol="0">
            <a:spAutoFit/>
          </a:bodyPr>
          <a:lstStyle/>
          <a:p>
            <a:r>
              <a:rPr lang="en-US" sz="1400" b="1" dirty="0">
                <a:solidFill>
                  <a:srgbClr val="800000"/>
                </a:solidFill>
                <a:latin typeface="Times"/>
                <a:cs typeface="Times"/>
              </a:rPr>
              <a:t>George Murray </a:t>
            </a:r>
            <a:r>
              <a:rPr lang="en-US" sz="1400" b="1" dirty="0" err="1">
                <a:solidFill>
                  <a:srgbClr val="800000"/>
                </a:solidFill>
                <a:latin typeface="Times"/>
                <a:cs typeface="Times"/>
              </a:rPr>
              <a:t>Munchus</a:t>
            </a:r>
            <a:r>
              <a:rPr lang="en-US" sz="1400" b="1" dirty="0">
                <a:solidFill>
                  <a:srgbClr val="800000"/>
                </a:solidFill>
                <a:latin typeface="Times"/>
                <a:cs typeface="Times"/>
              </a:rPr>
              <a:t>, MD, </a:t>
            </a:r>
            <a:r>
              <a:rPr lang="en-US" sz="1400" dirty="0">
                <a:latin typeface="Times"/>
                <a:cs typeface="Times"/>
              </a:rPr>
              <a:t>(1887-1952) was born </a:t>
            </a:r>
            <a:r>
              <a:rPr lang="en-US" sz="1400" dirty="0" smtClean="0">
                <a:latin typeface="Times"/>
                <a:cs typeface="Times"/>
              </a:rPr>
              <a:t>in </a:t>
            </a:r>
            <a:r>
              <a:rPr lang="en-US" sz="1400" dirty="0">
                <a:latin typeface="Times"/>
                <a:cs typeface="Times"/>
              </a:rPr>
              <a:t>Ellis County. His parents were slaves who had traveled from Alabama to Texas after being freed. The 1909 </a:t>
            </a:r>
            <a:r>
              <a:rPr lang="en-US" sz="1400" dirty="0" err="1">
                <a:latin typeface="Times"/>
                <a:cs typeface="Times"/>
              </a:rPr>
              <a:t>Meharry</a:t>
            </a:r>
            <a:r>
              <a:rPr lang="en-US" sz="1400" dirty="0">
                <a:latin typeface="Times"/>
                <a:cs typeface="Times"/>
              </a:rPr>
              <a:t> graduate opened the first black hospital in Clarksville in Red River County in 1911. After the Ku Klux Klan burned it down, Dr. </a:t>
            </a:r>
            <a:r>
              <a:rPr lang="en-US" sz="1400" dirty="0" err="1">
                <a:latin typeface="Times"/>
                <a:cs typeface="Times"/>
              </a:rPr>
              <a:t>Munchus</a:t>
            </a:r>
            <a:r>
              <a:rPr lang="en-US" sz="1400" dirty="0">
                <a:latin typeface="Times"/>
                <a:cs typeface="Times"/>
              </a:rPr>
              <a:t> moved to Fort Worth and established Negro Community Hospital.</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43223" y="1502562"/>
            <a:ext cx="1442027" cy="1925106"/>
          </a:xfrm>
          <a:prstGeom prst="rect">
            <a:avLst/>
          </a:prstGeom>
          <a:ln w="38100">
            <a:solidFill>
              <a:srgbClr val="FFFFFF"/>
            </a:solidFill>
          </a:ln>
          <a:effectLst>
            <a:outerShdw blurRad="292100" dist="139700" dir="2700000" algn="tl" rotWithShape="0">
              <a:srgbClr val="333333">
                <a:alpha val="65000"/>
              </a:srgbClr>
            </a:outerShdw>
          </a:effectLst>
        </p:spPr>
      </p:pic>
      <p:sp>
        <p:nvSpPr>
          <p:cNvPr id="14" name="TextBox 13"/>
          <p:cNvSpPr txBox="1"/>
          <p:nvPr/>
        </p:nvSpPr>
        <p:spPr>
          <a:xfrm>
            <a:off x="6281804" y="1395917"/>
            <a:ext cx="2724053" cy="3754874"/>
          </a:xfrm>
          <a:prstGeom prst="rect">
            <a:avLst/>
          </a:prstGeom>
          <a:noFill/>
        </p:spPr>
        <p:txBody>
          <a:bodyPr wrap="square" rtlCol="0">
            <a:spAutoFit/>
          </a:bodyPr>
          <a:lstStyle/>
          <a:p>
            <a:r>
              <a:rPr lang="en-US" sz="1400" b="1" dirty="0">
                <a:solidFill>
                  <a:srgbClr val="800000"/>
                </a:solidFill>
                <a:latin typeface="Times"/>
                <a:cs typeface="Times"/>
              </a:rPr>
              <a:t>Lawrence Aaron Nixon, MD,</a:t>
            </a:r>
            <a:r>
              <a:rPr lang="en-US" sz="1400" dirty="0">
                <a:solidFill>
                  <a:srgbClr val="800000"/>
                </a:solidFill>
                <a:latin typeface="Times"/>
                <a:cs typeface="Times"/>
              </a:rPr>
              <a:t> </a:t>
            </a:r>
            <a:r>
              <a:rPr lang="en-US" sz="1400" dirty="0">
                <a:latin typeface="Times"/>
                <a:cs typeface="Times"/>
              </a:rPr>
              <a:t>(1883-1966). The 1906 </a:t>
            </a:r>
            <a:r>
              <a:rPr lang="en-US" sz="1400" dirty="0" err="1">
                <a:latin typeface="Times"/>
                <a:cs typeface="Times"/>
              </a:rPr>
              <a:t>Meharry</a:t>
            </a:r>
            <a:r>
              <a:rPr lang="en-US" sz="1400" dirty="0">
                <a:latin typeface="Times"/>
                <a:cs typeface="Times"/>
              </a:rPr>
              <a:t> graduate first opened his medical practice in Cameron, but after a lynching there, he moved to El Paso. In 1923, the Texas Legislature established the all-white election primary. After being denied the right to vote, Dr. Nixon filed suit, and in 1927 the U.S. Supreme Court unanimously declared the white primary unconstitutional. Despite this ruling, other barriers were established, and it was not until 1944 that Dr. and Mrs. Nixon were allowed to vote in El Paso. </a:t>
            </a:r>
          </a:p>
        </p:txBody>
      </p:sp>
      <p:pic>
        <p:nvPicPr>
          <p:cNvPr id="10" name="Picture 9" descr="C&amp;D b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138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6236" y="561458"/>
            <a:ext cx="1547976" cy="2308262"/>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4" name="TextBox 3"/>
          <p:cNvSpPr txBox="1"/>
          <p:nvPr/>
        </p:nvSpPr>
        <p:spPr>
          <a:xfrm>
            <a:off x="2103630" y="566282"/>
            <a:ext cx="3111819" cy="2677656"/>
          </a:xfrm>
          <a:prstGeom prst="rect">
            <a:avLst/>
          </a:prstGeom>
          <a:noFill/>
        </p:spPr>
        <p:txBody>
          <a:bodyPr wrap="square" rtlCol="0">
            <a:spAutoFit/>
          </a:bodyPr>
          <a:lstStyle/>
          <a:p>
            <a:r>
              <a:rPr lang="en-US" sz="1400" b="1" dirty="0">
                <a:solidFill>
                  <a:srgbClr val="800000"/>
                </a:solidFill>
                <a:latin typeface="Times"/>
                <a:cs typeface="Times"/>
              </a:rPr>
              <a:t>Martin Luther Edwards, MD, </a:t>
            </a:r>
            <a:r>
              <a:rPr lang="en-US" sz="1400" dirty="0">
                <a:latin typeface="Times"/>
                <a:cs typeface="Times"/>
              </a:rPr>
              <a:t>(1900-70). Born in Mississippi, he interned at Prairie View Hospital after graduating from </a:t>
            </a:r>
            <a:r>
              <a:rPr lang="en-US" sz="1400" dirty="0" err="1">
                <a:latin typeface="Times"/>
                <a:cs typeface="Times"/>
              </a:rPr>
              <a:t>Meharry</a:t>
            </a:r>
            <a:r>
              <a:rPr lang="en-US" sz="1400" dirty="0">
                <a:latin typeface="Times"/>
                <a:cs typeface="Times"/>
              </a:rPr>
              <a:t> in 1931. Dr. Edwards opened a medical practice in Hawkins (north of Longview), where he served as college physician for Jarvis Christian College without a salary. He was a long-time member of the Texas Biracial Committee appointed by Texas </a:t>
            </a:r>
            <a:r>
              <a:rPr lang="en-US" sz="1400" dirty="0" err="1">
                <a:latin typeface="Times"/>
                <a:cs typeface="Times"/>
              </a:rPr>
              <a:t>Govs</a:t>
            </a:r>
            <a:r>
              <a:rPr lang="en-US" sz="1400" dirty="0">
                <a:latin typeface="Times"/>
                <a:cs typeface="Times"/>
              </a:rPr>
              <a:t>. </a:t>
            </a:r>
            <a:r>
              <a:rPr lang="en-US" sz="1400" dirty="0" err="1">
                <a:latin typeface="Times"/>
                <a:cs typeface="Times"/>
              </a:rPr>
              <a:t>Beauford</a:t>
            </a:r>
            <a:r>
              <a:rPr lang="en-US" sz="1400" dirty="0">
                <a:latin typeface="Times"/>
                <a:cs typeface="Times"/>
              </a:rPr>
              <a:t> Jester, Allan Shivers, and Price Daniel Sr.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4445" y="3959133"/>
            <a:ext cx="1599533" cy="2171679"/>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6" name="TextBox 5"/>
          <p:cNvSpPr txBox="1"/>
          <p:nvPr/>
        </p:nvSpPr>
        <p:spPr>
          <a:xfrm>
            <a:off x="2932828" y="3834600"/>
            <a:ext cx="2049961" cy="1815882"/>
          </a:xfrm>
          <a:prstGeom prst="rect">
            <a:avLst/>
          </a:prstGeom>
          <a:noFill/>
        </p:spPr>
        <p:txBody>
          <a:bodyPr wrap="square" rtlCol="0">
            <a:spAutoFit/>
          </a:bodyPr>
          <a:lstStyle/>
          <a:p>
            <a:r>
              <a:rPr lang="en-US" sz="1400" b="1" dirty="0">
                <a:solidFill>
                  <a:srgbClr val="800000"/>
                </a:solidFill>
                <a:latin typeface="Times"/>
                <a:cs typeface="Times"/>
              </a:rPr>
              <a:t>George Thomas Coleman, MD,</a:t>
            </a:r>
            <a:r>
              <a:rPr lang="en-US" sz="1400" dirty="0">
                <a:solidFill>
                  <a:srgbClr val="800000"/>
                </a:solidFill>
                <a:latin typeface="Times"/>
                <a:cs typeface="Times"/>
              </a:rPr>
              <a:t> </a:t>
            </a:r>
            <a:r>
              <a:rPr lang="en-US" sz="1400" dirty="0">
                <a:latin typeface="Times"/>
                <a:cs typeface="Times"/>
              </a:rPr>
              <a:t>(?-?). Born in Fort Worth, he graduated from Jenner Medical College (Chicago) in 1908 and practiced medicine in Marshall. </a:t>
            </a:r>
          </a:p>
        </p:txBody>
      </p:sp>
      <p:sp>
        <p:nvSpPr>
          <p:cNvPr id="8" name="TextBox 7"/>
          <p:cNvSpPr txBox="1"/>
          <p:nvPr/>
        </p:nvSpPr>
        <p:spPr>
          <a:xfrm>
            <a:off x="6173664" y="3826156"/>
            <a:ext cx="1988804" cy="2462213"/>
          </a:xfrm>
          <a:prstGeom prst="rect">
            <a:avLst/>
          </a:prstGeom>
          <a:noFill/>
        </p:spPr>
        <p:txBody>
          <a:bodyPr wrap="square" rtlCol="0">
            <a:spAutoFit/>
          </a:bodyPr>
          <a:lstStyle/>
          <a:p>
            <a:r>
              <a:rPr lang="en-US" sz="1400" b="1" dirty="0" smtClean="0">
                <a:solidFill>
                  <a:srgbClr val="800000"/>
                </a:solidFill>
                <a:latin typeface="Times"/>
                <a:cs typeface="Times"/>
              </a:rPr>
              <a:t>Lafayette </a:t>
            </a:r>
            <a:r>
              <a:rPr lang="en-US" sz="1400" b="1" dirty="0">
                <a:solidFill>
                  <a:srgbClr val="800000"/>
                </a:solidFill>
                <a:latin typeface="Times"/>
                <a:cs typeface="Times"/>
              </a:rPr>
              <a:t>Dewitt Cook, MD,</a:t>
            </a:r>
            <a:r>
              <a:rPr lang="en-US" sz="1400" dirty="0">
                <a:solidFill>
                  <a:srgbClr val="800000"/>
                </a:solidFill>
                <a:latin typeface="Times"/>
                <a:cs typeface="Times"/>
              </a:rPr>
              <a:t> </a:t>
            </a:r>
            <a:r>
              <a:rPr lang="en-US" sz="1400" dirty="0">
                <a:latin typeface="Times"/>
                <a:cs typeface="Times"/>
              </a:rPr>
              <a:t>(1870-1955). After graduating from Flint Medical College in 1897, Dr. Cook practiced medicine in Navasota, Seguin, and Yoakum before settling in La Grange, where he practiced medicine for 58 years.</a:t>
            </a:r>
          </a:p>
        </p:txBody>
      </p:sp>
      <p:pic>
        <p:nvPicPr>
          <p:cNvPr id="7" name="Picture 6"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2" name="Picture 1" descr="Cook.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664" y="566282"/>
            <a:ext cx="1891863" cy="3064516"/>
          </a:xfrm>
          <a:prstGeom prst="rect">
            <a:avLst/>
          </a:prstGeom>
          <a:ln w="38100" cmpd="sng">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750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604" y="625550"/>
            <a:ext cx="1926649" cy="2965050"/>
          </a:xfrm>
          <a:prstGeom prst="rect">
            <a:avLst/>
          </a:prstGeom>
          <a:ln w="381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531140" y="3698051"/>
            <a:ext cx="2189018" cy="2677656"/>
          </a:xfrm>
          <a:prstGeom prst="rect">
            <a:avLst/>
          </a:prstGeom>
          <a:noFill/>
        </p:spPr>
        <p:txBody>
          <a:bodyPr wrap="square" rtlCol="0">
            <a:spAutoFit/>
          </a:bodyPr>
          <a:lstStyle/>
          <a:p>
            <a:r>
              <a:rPr lang="en-US" sz="1400" b="1" dirty="0">
                <a:solidFill>
                  <a:srgbClr val="800000"/>
                </a:solidFill>
                <a:latin typeface="Times"/>
                <a:cs typeface="Times"/>
              </a:rPr>
              <a:t>Charles Clifton Owens, MD,</a:t>
            </a:r>
            <a:r>
              <a:rPr lang="en-US" sz="1400" dirty="0">
                <a:solidFill>
                  <a:srgbClr val="800000"/>
                </a:solidFill>
                <a:latin typeface="Times"/>
                <a:cs typeface="Times"/>
              </a:rPr>
              <a:t> </a:t>
            </a:r>
            <a:r>
              <a:rPr lang="en-US" sz="1400" dirty="0">
                <a:latin typeface="Times"/>
                <a:cs typeface="Times"/>
              </a:rPr>
              <a:t>(1888-1958). Born in South Carolina, he graduated from </a:t>
            </a:r>
            <a:r>
              <a:rPr lang="en-US" sz="1400" dirty="0" err="1">
                <a:latin typeface="Times"/>
                <a:cs typeface="Times"/>
              </a:rPr>
              <a:t>Meharry</a:t>
            </a:r>
            <a:r>
              <a:rPr lang="en-US" sz="1400" dirty="0">
                <a:latin typeface="Times"/>
                <a:cs typeface="Times"/>
              </a:rPr>
              <a:t> in 1910. After first practicing in Oklahoma, he moved to Smithville in 1912. During World War II, Dr. Owens was honored by Presidents Roosevelt and Truman for work on the local selective service board.</a:t>
            </a:r>
          </a:p>
        </p:txBody>
      </p:sp>
      <p:sp>
        <p:nvSpPr>
          <p:cNvPr id="6" name="TextBox 5"/>
          <p:cNvSpPr txBox="1"/>
          <p:nvPr/>
        </p:nvSpPr>
        <p:spPr>
          <a:xfrm>
            <a:off x="6631427" y="4375920"/>
            <a:ext cx="1911863" cy="2031325"/>
          </a:xfrm>
          <a:prstGeom prst="rect">
            <a:avLst/>
          </a:prstGeom>
          <a:noFill/>
        </p:spPr>
        <p:txBody>
          <a:bodyPr wrap="square" rtlCol="0">
            <a:spAutoFit/>
          </a:bodyPr>
          <a:lstStyle/>
          <a:p>
            <a:r>
              <a:rPr lang="en-US" sz="1400" b="1" dirty="0">
                <a:solidFill>
                  <a:srgbClr val="800000"/>
                </a:solidFill>
                <a:latin typeface="Times"/>
                <a:cs typeface="Times"/>
              </a:rPr>
              <a:t>Clarence Claude </a:t>
            </a:r>
            <a:r>
              <a:rPr lang="en-US" sz="1400" b="1" dirty="0" err="1">
                <a:solidFill>
                  <a:srgbClr val="800000"/>
                </a:solidFill>
                <a:latin typeface="Times"/>
                <a:cs typeface="Times"/>
              </a:rPr>
              <a:t>Bausselle</a:t>
            </a:r>
            <a:r>
              <a:rPr lang="en-US" sz="1400" b="1" dirty="0">
                <a:solidFill>
                  <a:srgbClr val="800000"/>
                </a:solidFill>
                <a:latin typeface="Times"/>
                <a:cs typeface="Times"/>
              </a:rPr>
              <a:t> Friday, MD,</a:t>
            </a:r>
            <a:r>
              <a:rPr lang="en-US" sz="1400" dirty="0">
                <a:solidFill>
                  <a:srgbClr val="800000"/>
                </a:solidFill>
                <a:latin typeface="Times"/>
                <a:cs typeface="Times"/>
              </a:rPr>
              <a:t> </a:t>
            </a:r>
            <a:r>
              <a:rPr lang="en-US" sz="1400" dirty="0">
                <a:latin typeface="Times"/>
                <a:cs typeface="Times"/>
              </a:rPr>
              <a:t>(1896-1958). Born in Yoakum, the 1926 graduate of Howard College of Medicine practiced briefly in San Antonio before opening a practice in Seguin. </a:t>
            </a:r>
          </a:p>
        </p:txBody>
      </p:sp>
      <p:sp>
        <p:nvSpPr>
          <p:cNvPr id="7" name="TextBox 6"/>
          <p:cNvSpPr txBox="1"/>
          <p:nvPr/>
        </p:nvSpPr>
        <p:spPr>
          <a:xfrm>
            <a:off x="3276755" y="625550"/>
            <a:ext cx="3256305" cy="2893100"/>
          </a:xfrm>
          <a:prstGeom prst="rect">
            <a:avLst/>
          </a:prstGeom>
          <a:noFill/>
        </p:spPr>
        <p:txBody>
          <a:bodyPr wrap="square" rtlCol="0">
            <a:spAutoFit/>
          </a:bodyPr>
          <a:lstStyle/>
          <a:p>
            <a:r>
              <a:rPr lang="en-US" sz="1400" b="1" dirty="0">
                <a:solidFill>
                  <a:srgbClr val="800000"/>
                </a:solidFill>
                <a:latin typeface="Times"/>
                <a:cs typeface="Times"/>
              </a:rPr>
              <a:t>George Melton Wilkins, MD,</a:t>
            </a:r>
            <a:r>
              <a:rPr lang="en-US" sz="1400" dirty="0">
                <a:solidFill>
                  <a:srgbClr val="800000"/>
                </a:solidFill>
                <a:latin typeface="Times"/>
                <a:cs typeface="Times"/>
              </a:rPr>
              <a:t> </a:t>
            </a:r>
            <a:r>
              <a:rPr lang="en-US" sz="1400" dirty="0">
                <a:latin typeface="Times"/>
                <a:cs typeface="Times"/>
              </a:rPr>
              <a:t>(1890-1969) passed the Kentucky medical examination while a junior at </a:t>
            </a:r>
            <a:r>
              <a:rPr lang="en-US" sz="1400" dirty="0" err="1">
                <a:latin typeface="Times"/>
                <a:cs typeface="Times"/>
              </a:rPr>
              <a:t>Meharry</a:t>
            </a:r>
            <a:r>
              <a:rPr lang="en-US" sz="1400" dirty="0">
                <a:latin typeface="Times"/>
                <a:cs typeface="Times"/>
              </a:rPr>
              <a:t> because he could no longer afford medical school. As a World War I volunteer soldier, Dr. Wilkins fell seriously ill with flu and complications during the 1918 epidemic. An army colleague, </a:t>
            </a:r>
            <a:r>
              <a:rPr lang="en-US" sz="1400" b="1" dirty="0">
                <a:solidFill>
                  <a:srgbClr val="800000"/>
                </a:solidFill>
                <a:latin typeface="Times"/>
                <a:cs typeface="Times"/>
              </a:rPr>
              <a:t>C. Austin Whittier, MD</a:t>
            </a:r>
            <a:r>
              <a:rPr lang="en-US" sz="1400" dirty="0">
                <a:latin typeface="Times"/>
                <a:cs typeface="Times"/>
              </a:rPr>
              <a:t>, of San Antonio was given a 30-day furlough to attend to his friend and save his life. Dr. Wilkins treated patients of all races in his practice in Victoria.</a:t>
            </a:r>
          </a:p>
          <a:p>
            <a:r>
              <a:rPr lang="en-US" sz="1400" dirty="0">
                <a:latin typeface="Times"/>
                <a:cs typeface="Times"/>
              </a:rPr>
              <a:t> </a:t>
            </a:r>
          </a:p>
        </p:txBody>
      </p:sp>
      <p:pic>
        <p:nvPicPr>
          <p:cNvPr id="8" name="Picture 7"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4" name="Picture 3" descr="Frida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9902" y="4038282"/>
            <a:ext cx="3300689" cy="2368963"/>
          </a:xfrm>
          <a:prstGeom prst="rect">
            <a:avLst/>
          </a:prstGeom>
          <a:ln w="38100">
            <a:solidFill>
              <a:schemeClr val="bg1"/>
            </a:solidFill>
          </a:ln>
          <a:effectLst>
            <a:outerShdw blurRad="292100" dist="139700" dir="2700000" algn="tl" rotWithShape="0">
              <a:srgbClr val="333333">
                <a:alpha val="65000"/>
              </a:srgbClr>
            </a:outerShdw>
          </a:effectLst>
        </p:spPr>
      </p:pic>
      <p:pic>
        <p:nvPicPr>
          <p:cNvPr id="5" name="Picture 4" descr="George WIlkins &amp; Car.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31427" y="570453"/>
            <a:ext cx="2202053" cy="3316509"/>
          </a:xfrm>
          <a:prstGeom prst="rect">
            <a:avLst/>
          </a:prstGeom>
          <a:ln w="381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61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181" y="763654"/>
            <a:ext cx="1767540" cy="2688091"/>
          </a:xfrm>
          <a:prstGeom prst="rect">
            <a:avLst/>
          </a:prstGeom>
          <a:ln w="381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2888353" y="763654"/>
            <a:ext cx="2810933" cy="2462213"/>
          </a:xfrm>
          <a:prstGeom prst="rect">
            <a:avLst/>
          </a:prstGeom>
          <a:noFill/>
        </p:spPr>
        <p:txBody>
          <a:bodyPr wrap="square" rtlCol="0">
            <a:spAutoFit/>
          </a:bodyPr>
          <a:lstStyle/>
          <a:p>
            <a:r>
              <a:rPr lang="en-US" sz="1400" b="1" dirty="0" smtClean="0">
                <a:solidFill>
                  <a:srgbClr val="800000"/>
                </a:solidFill>
                <a:latin typeface="Times"/>
                <a:cs typeface="Times"/>
              </a:rPr>
              <a:t>Hannibal Lavern Brownlow, MD,</a:t>
            </a:r>
            <a:r>
              <a:rPr lang="en-US" sz="1400" dirty="0" smtClean="0">
                <a:solidFill>
                  <a:srgbClr val="800000"/>
                </a:solidFill>
                <a:latin typeface="Times"/>
                <a:cs typeface="Times"/>
              </a:rPr>
              <a:t> </a:t>
            </a:r>
            <a:r>
              <a:rPr lang="en-US" sz="1400" dirty="0" smtClean="0">
                <a:latin typeface="Times"/>
                <a:cs typeface="Times"/>
              </a:rPr>
              <a:t>(</a:t>
            </a:r>
            <a:r>
              <a:rPr lang="en-US" sz="1400" dirty="0">
                <a:latin typeface="Times"/>
                <a:cs typeface="Times"/>
              </a:rPr>
              <a:t>1915-83) was born in Yoakum. After graduating from high school and junior college in Oakland, Calif., he earned a degree at Prairie View in 1937. After graduating from </a:t>
            </a:r>
            <a:r>
              <a:rPr lang="en-US" sz="1400" dirty="0" err="1">
                <a:latin typeface="Times"/>
                <a:cs typeface="Times"/>
              </a:rPr>
              <a:t>Meharry</a:t>
            </a:r>
            <a:r>
              <a:rPr lang="en-US" sz="1400" dirty="0">
                <a:latin typeface="Times"/>
                <a:cs typeface="Times"/>
              </a:rPr>
              <a:t> in 1944, Dr. Brownlow opened his medical practice in Corpus Christi in 1945, where he remained except for military service in 1951-53 during the Korean War.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1113"/>
          <a:stretch/>
        </p:blipFill>
        <p:spPr>
          <a:xfrm>
            <a:off x="6386697" y="3820333"/>
            <a:ext cx="1629488" cy="2618157"/>
          </a:xfrm>
          <a:prstGeom prst="rect">
            <a:avLst/>
          </a:prstGeom>
          <a:ln w="38100">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2664766" y="3839471"/>
            <a:ext cx="3597649" cy="2462213"/>
          </a:xfrm>
          <a:prstGeom prst="rect">
            <a:avLst/>
          </a:prstGeom>
          <a:noFill/>
        </p:spPr>
        <p:txBody>
          <a:bodyPr wrap="square" rtlCol="0">
            <a:spAutoFit/>
          </a:bodyPr>
          <a:lstStyle/>
          <a:p>
            <a:r>
              <a:rPr lang="en-US" sz="1400" b="1" dirty="0">
                <a:solidFill>
                  <a:srgbClr val="800000"/>
                </a:solidFill>
                <a:latin typeface="Times"/>
                <a:cs typeface="Times"/>
              </a:rPr>
              <a:t>James Odis Wyatt, </a:t>
            </a:r>
            <a:r>
              <a:rPr lang="en-US" sz="1400" b="1" dirty="0" smtClean="0">
                <a:solidFill>
                  <a:srgbClr val="800000"/>
                </a:solidFill>
                <a:latin typeface="Times"/>
                <a:cs typeface="Times"/>
              </a:rPr>
              <a:t>MD,</a:t>
            </a:r>
            <a:r>
              <a:rPr lang="en-US" sz="1400" dirty="0" smtClean="0">
                <a:solidFill>
                  <a:srgbClr val="800000"/>
                </a:solidFill>
                <a:latin typeface="Times"/>
                <a:cs typeface="Times"/>
              </a:rPr>
              <a:t> </a:t>
            </a:r>
            <a:r>
              <a:rPr lang="en-US" sz="1400" dirty="0" smtClean="0">
                <a:latin typeface="Times"/>
                <a:cs typeface="Times"/>
              </a:rPr>
              <a:t>(</a:t>
            </a:r>
            <a:r>
              <a:rPr lang="en-US" sz="1400" dirty="0">
                <a:latin typeface="Times"/>
                <a:cs typeface="Times"/>
              </a:rPr>
              <a:t>1906-58) was born in Victoria. The 1931 </a:t>
            </a:r>
            <a:r>
              <a:rPr lang="en-US" sz="1400" dirty="0" err="1">
                <a:latin typeface="Times"/>
                <a:cs typeface="Times"/>
              </a:rPr>
              <a:t>Meharry</a:t>
            </a:r>
            <a:r>
              <a:rPr lang="en-US" sz="1400" dirty="0">
                <a:latin typeface="Times"/>
                <a:cs typeface="Times"/>
              </a:rPr>
              <a:t> graduate specialized in obstetrics and gynecology. He practiced in San Angelo, Kerrville, and Amarillo, where he established Wyatt Memorial Medical Clinic and Hospital after being denied hospital privileges. Dr. Wyatt was the first African-American to run for office in Amarillo. A cross was burned on his lawn soon after the announcement, an act he considered a “cowardly stunt” and “not worthy of notice.”</a:t>
            </a:r>
          </a:p>
        </p:txBody>
      </p:sp>
      <p:pic>
        <p:nvPicPr>
          <p:cNvPr id="9" name="Picture 8"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3355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669" y="583557"/>
            <a:ext cx="1648178" cy="2472267"/>
          </a:xfrm>
          <a:prstGeom prst="rect">
            <a:avLst/>
          </a:prstGeom>
          <a:ln w="381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2280356" y="576682"/>
            <a:ext cx="2799376" cy="2893100"/>
          </a:xfrm>
          <a:prstGeom prst="rect">
            <a:avLst/>
          </a:prstGeom>
          <a:noFill/>
        </p:spPr>
        <p:txBody>
          <a:bodyPr wrap="square" rtlCol="0">
            <a:spAutoFit/>
          </a:bodyPr>
          <a:lstStyle/>
          <a:p>
            <a:r>
              <a:rPr lang="en-US" sz="1400" b="1" dirty="0">
                <a:solidFill>
                  <a:srgbClr val="800000"/>
                </a:solidFill>
                <a:latin typeface="Times"/>
                <a:cs typeface="Times"/>
              </a:rPr>
              <a:t>Edward Daniel </a:t>
            </a:r>
            <a:r>
              <a:rPr lang="en-US" sz="1400" b="1" dirty="0" err="1">
                <a:solidFill>
                  <a:srgbClr val="800000"/>
                </a:solidFill>
                <a:latin typeface="Times"/>
                <a:cs typeface="Times"/>
              </a:rPr>
              <a:t>Sprott</a:t>
            </a:r>
            <a:r>
              <a:rPr lang="en-US" sz="1400" b="1" dirty="0">
                <a:solidFill>
                  <a:srgbClr val="800000"/>
                </a:solidFill>
                <a:latin typeface="Times"/>
                <a:cs typeface="Times"/>
              </a:rPr>
              <a:t> Jr., MD, </a:t>
            </a:r>
            <a:r>
              <a:rPr lang="en-US" sz="1400" dirty="0">
                <a:latin typeface="Times"/>
                <a:cs typeface="Times"/>
              </a:rPr>
              <a:t>(1908-70). The 1935 </a:t>
            </a:r>
            <a:r>
              <a:rPr lang="en-US" sz="1400" dirty="0" err="1">
                <a:latin typeface="Times"/>
                <a:cs typeface="Times"/>
              </a:rPr>
              <a:t>Meharry</a:t>
            </a:r>
            <a:r>
              <a:rPr lang="en-US" sz="1400" dirty="0">
                <a:latin typeface="Times"/>
                <a:cs typeface="Times"/>
              </a:rPr>
              <a:t> graduate was born in Beaumont and practiced medicine there for 33 years. He opened </a:t>
            </a:r>
            <a:r>
              <a:rPr lang="en-US" sz="1400" dirty="0" err="1">
                <a:latin typeface="Times"/>
                <a:cs typeface="Times"/>
              </a:rPr>
              <a:t>Sprott</a:t>
            </a:r>
            <a:r>
              <a:rPr lang="en-US" sz="1400" dirty="0">
                <a:latin typeface="Times"/>
                <a:cs typeface="Times"/>
              </a:rPr>
              <a:t> Hospital with his brothers. Dr. </a:t>
            </a:r>
            <a:r>
              <a:rPr lang="en-US" sz="1400" dirty="0" err="1">
                <a:latin typeface="Times"/>
                <a:cs typeface="Times"/>
              </a:rPr>
              <a:t>Sprott</a:t>
            </a:r>
            <a:r>
              <a:rPr lang="en-US" sz="1400" dirty="0">
                <a:latin typeface="Times"/>
                <a:cs typeface="Times"/>
              </a:rPr>
              <a:t> was the first African-American to run for the Beaumont City Council. He also sought a place on the Beaumont School Board in 1967. He served as state president of the National Association for the Advancement of Colored People (NAACP).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7065" y="3861195"/>
            <a:ext cx="1711283" cy="2566925"/>
          </a:xfrm>
          <a:prstGeom prst="rect">
            <a:avLst/>
          </a:prstGeom>
          <a:ln w="38100">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1483213" y="3978665"/>
            <a:ext cx="3833852" cy="2246769"/>
          </a:xfrm>
          <a:prstGeom prst="rect">
            <a:avLst/>
          </a:prstGeom>
          <a:noFill/>
        </p:spPr>
        <p:txBody>
          <a:bodyPr wrap="square" rtlCol="0">
            <a:spAutoFit/>
          </a:bodyPr>
          <a:lstStyle/>
          <a:p>
            <a:r>
              <a:rPr lang="en-US" sz="1400" b="1" dirty="0" err="1">
                <a:solidFill>
                  <a:srgbClr val="800000"/>
                </a:solidFill>
                <a:latin typeface="Times"/>
                <a:cs typeface="Times"/>
              </a:rPr>
              <a:t>Mattice</a:t>
            </a:r>
            <a:r>
              <a:rPr lang="en-US" sz="1400" b="1" dirty="0">
                <a:solidFill>
                  <a:srgbClr val="800000"/>
                </a:solidFill>
                <a:latin typeface="Times"/>
                <a:cs typeface="Times"/>
              </a:rPr>
              <a:t> </a:t>
            </a:r>
            <a:r>
              <a:rPr lang="en-US" sz="1400" b="1" dirty="0" err="1">
                <a:solidFill>
                  <a:srgbClr val="800000"/>
                </a:solidFill>
                <a:latin typeface="Times"/>
                <a:cs typeface="Times"/>
              </a:rPr>
              <a:t>Farnandis</a:t>
            </a:r>
            <a:r>
              <a:rPr lang="en-US" sz="1400" b="1" dirty="0">
                <a:solidFill>
                  <a:srgbClr val="800000"/>
                </a:solidFill>
                <a:latin typeface="Times"/>
                <a:cs typeface="Times"/>
              </a:rPr>
              <a:t> Harris Sr., MD, </a:t>
            </a:r>
            <a:r>
              <a:rPr lang="en-US" sz="1400" dirty="0">
                <a:latin typeface="Times"/>
                <a:cs typeface="Times"/>
              </a:rPr>
              <a:t>(1914-1994) was born in Mississippi. The 1944 graduate of </a:t>
            </a:r>
            <a:r>
              <a:rPr lang="en-US" sz="1400" dirty="0" err="1">
                <a:latin typeface="Times"/>
                <a:cs typeface="Times"/>
              </a:rPr>
              <a:t>Meharry</a:t>
            </a:r>
            <a:r>
              <a:rPr lang="en-US" sz="1400" dirty="0">
                <a:latin typeface="Times"/>
                <a:cs typeface="Times"/>
              </a:rPr>
              <a:t> completed his residency in surgery at John Andrew Hospital at Tuskegee Institute (Alabama) before returning to Mississippi, where he practiced until 1951. After a tour of duty with the U.S. Army Medical Corps in Orleans, France, he opened his medical practice in Orange in 1953. </a:t>
            </a:r>
            <a:r>
              <a:rPr lang="en-US" sz="1400" dirty="0" smtClean="0">
                <a:latin typeface="Times"/>
                <a:cs typeface="Times"/>
              </a:rPr>
              <a:t>In </a:t>
            </a:r>
            <a:r>
              <a:rPr lang="en-US" sz="1400" dirty="0">
                <a:latin typeface="Times"/>
                <a:cs typeface="Times"/>
              </a:rPr>
              <a:t>1971, Dr. Harris was elected president of the Orange County Medical Association. </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7066" y="576682"/>
            <a:ext cx="1711282" cy="2472267"/>
          </a:xfrm>
          <a:prstGeom prst="rect">
            <a:avLst/>
          </a:prstGeom>
          <a:ln w="38100">
            <a:solidFill>
              <a:schemeClr val="bg1"/>
            </a:solidFill>
          </a:ln>
          <a:effectLst>
            <a:outerShdw blurRad="292100" dist="139700" dir="2700000" algn="tl" rotWithShape="0">
              <a:srgbClr val="333333">
                <a:alpha val="65000"/>
              </a:srgbClr>
            </a:outerShdw>
          </a:effectLst>
        </p:spPr>
      </p:pic>
      <p:sp>
        <p:nvSpPr>
          <p:cNvPr id="7" name="TextBox 6"/>
          <p:cNvSpPr txBox="1"/>
          <p:nvPr/>
        </p:nvSpPr>
        <p:spPr>
          <a:xfrm>
            <a:off x="7164830" y="583557"/>
            <a:ext cx="1589745" cy="1815882"/>
          </a:xfrm>
          <a:prstGeom prst="rect">
            <a:avLst/>
          </a:prstGeom>
          <a:noFill/>
        </p:spPr>
        <p:txBody>
          <a:bodyPr wrap="square" rtlCol="0">
            <a:spAutoFit/>
          </a:bodyPr>
          <a:lstStyle/>
          <a:p>
            <a:r>
              <a:rPr lang="en-US" sz="1400" dirty="0">
                <a:latin typeface="Times"/>
                <a:cs typeface="Times"/>
              </a:rPr>
              <a:t>Mississippi native </a:t>
            </a:r>
            <a:r>
              <a:rPr lang="en-US" sz="1400" b="1" dirty="0">
                <a:solidFill>
                  <a:srgbClr val="800000"/>
                </a:solidFill>
                <a:latin typeface="Times"/>
                <a:cs typeface="Times"/>
              </a:rPr>
              <a:t>William Knox Flowers Sr. MD,</a:t>
            </a:r>
            <a:r>
              <a:rPr lang="en-US" sz="1400" dirty="0">
                <a:solidFill>
                  <a:srgbClr val="800000"/>
                </a:solidFill>
                <a:latin typeface="Times"/>
                <a:cs typeface="Times"/>
              </a:rPr>
              <a:t> </a:t>
            </a:r>
            <a:r>
              <a:rPr lang="en-US" sz="1400" dirty="0">
                <a:latin typeface="Times"/>
                <a:cs typeface="Times"/>
              </a:rPr>
              <a:t>(?-?). The 1913 </a:t>
            </a:r>
            <a:r>
              <a:rPr lang="en-US" sz="1400" dirty="0" err="1">
                <a:latin typeface="Times"/>
                <a:cs typeface="Times"/>
              </a:rPr>
              <a:t>Meharry</a:t>
            </a:r>
            <a:r>
              <a:rPr lang="en-US" sz="1400" dirty="0">
                <a:latin typeface="Times"/>
                <a:cs typeface="Times"/>
              </a:rPr>
              <a:t> graduate  practiced in </a:t>
            </a:r>
            <a:r>
              <a:rPr lang="en-US" sz="1400" dirty="0" err="1">
                <a:latin typeface="Times"/>
                <a:cs typeface="Times"/>
              </a:rPr>
              <a:t>Sulphur</a:t>
            </a:r>
            <a:r>
              <a:rPr lang="en-US" sz="1400" dirty="0">
                <a:latin typeface="Times"/>
                <a:cs typeface="Times"/>
              </a:rPr>
              <a:t> Springs and Dallas.  </a:t>
            </a:r>
          </a:p>
        </p:txBody>
      </p:sp>
      <p:pic>
        <p:nvPicPr>
          <p:cNvPr id="8" name="Picture 7" descr="C&amp;D b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2126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343" y="785295"/>
            <a:ext cx="1371599" cy="2057399"/>
          </a:xfrm>
          <a:prstGeom prst="rect">
            <a:avLst/>
          </a:prstGeom>
          <a:ln w="38100" cmpd="sng">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2132711" y="770023"/>
            <a:ext cx="2026075" cy="1384995"/>
          </a:xfrm>
          <a:prstGeom prst="rect">
            <a:avLst/>
          </a:prstGeom>
          <a:noFill/>
        </p:spPr>
        <p:txBody>
          <a:bodyPr wrap="square" rtlCol="0">
            <a:spAutoFit/>
          </a:bodyPr>
          <a:lstStyle/>
          <a:p>
            <a:r>
              <a:rPr lang="en-US" sz="1400" b="1" dirty="0">
                <a:solidFill>
                  <a:srgbClr val="800000"/>
                </a:solidFill>
                <a:latin typeface="Times"/>
                <a:cs typeface="Times"/>
              </a:rPr>
              <a:t>Ulysses Grant Gibson, MD,</a:t>
            </a:r>
            <a:r>
              <a:rPr lang="en-US" sz="1400" dirty="0">
                <a:solidFill>
                  <a:srgbClr val="800000"/>
                </a:solidFill>
                <a:latin typeface="Times"/>
                <a:cs typeface="Times"/>
              </a:rPr>
              <a:t> </a:t>
            </a:r>
            <a:r>
              <a:rPr lang="en-US" sz="1400" dirty="0">
                <a:latin typeface="Times"/>
                <a:cs typeface="Times"/>
              </a:rPr>
              <a:t>(1904-75) was born in Louisiana. He graduated from </a:t>
            </a:r>
            <a:r>
              <a:rPr lang="en-US" sz="1400" dirty="0" err="1">
                <a:latin typeface="Times"/>
                <a:cs typeface="Times"/>
              </a:rPr>
              <a:t>Meharry</a:t>
            </a:r>
            <a:r>
              <a:rPr lang="en-US" sz="1400" dirty="0">
                <a:latin typeface="Times"/>
                <a:cs typeface="Times"/>
              </a:rPr>
              <a:t> in 1926 and practiced medicine in Port Arthur.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2471" y="3428415"/>
            <a:ext cx="1556328" cy="2334492"/>
          </a:xfrm>
          <a:prstGeom prst="rect">
            <a:avLst/>
          </a:prstGeom>
          <a:ln w="38100" cmpd="sng">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617343" y="3300694"/>
            <a:ext cx="1980687" cy="2462213"/>
          </a:xfrm>
          <a:prstGeom prst="rect">
            <a:avLst/>
          </a:prstGeom>
          <a:noFill/>
        </p:spPr>
        <p:txBody>
          <a:bodyPr wrap="square" rtlCol="0">
            <a:spAutoFit/>
          </a:bodyPr>
          <a:lstStyle/>
          <a:p>
            <a:r>
              <a:rPr lang="en-US" sz="1400" b="1" dirty="0">
                <a:solidFill>
                  <a:srgbClr val="800000"/>
                </a:solidFill>
                <a:latin typeface="Times"/>
                <a:cs typeface="Times"/>
              </a:rPr>
              <a:t>Richard Lawrence Perkins, MD,</a:t>
            </a:r>
            <a:r>
              <a:rPr lang="en-US" sz="1400" dirty="0">
                <a:solidFill>
                  <a:srgbClr val="800000"/>
                </a:solidFill>
                <a:latin typeface="Times"/>
                <a:cs typeface="Times"/>
              </a:rPr>
              <a:t> </a:t>
            </a:r>
            <a:r>
              <a:rPr lang="en-US" sz="1400" dirty="0">
                <a:latin typeface="Times"/>
                <a:cs typeface="Times"/>
              </a:rPr>
              <a:t>(1910-?). After earning his degree from </a:t>
            </a:r>
            <a:r>
              <a:rPr lang="en-US" sz="1400" dirty="0" err="1">
                <a:latin typeface="Times"/>
                <a:cs typeface="Times"/>
              </a:rPr>
              <a:t>Meharry</a:t>
            </a:r>
            <a:r>
              <a:rPr lang="en-US" sz="1400" dirty="0">
                <a:latin typeface="Times"/>
                <a:cs typeface="Times"/>
              </a:rPr>
              <a:t> in 1942, Dr. Perkins spent 30 months of military service in Europe during World War II.  He opened his medical practice in Paris, Texas, in 1946.</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35303" y="1903928"/>
            <a:ext cx="1670408" cy="2390957"/>
          </a:xfrm>
          <a:prstGeom prst="rect">
            <a:avLst/>
          </a:prstGeom>
          <a:ln w="38100" cmpd="sng">
            <a:solidFill>
              <a:schemeClr val="bg1"/>
            </a:solidFill>
          </a:ln>
          <a:effectLst>
            <a:outerShdw blurRad="292100" dist="139700" dir="2700000" algn="tl" rotWithShape="0">
              <a:srgbClr val="333333">
                <a:alpha val="65000"/>
              </a:srgbClr>
            </a:outerShdw>
          </a:effectLst>
        </p:spPr>
      </p:pic>
      <p:sp>
        <p:nvSpPr>
          <p:cNvPr id="8" name="TextBox 7"/>
          <p:cNvSpPr txBox="1"/>
          <p:nvPr/>
        </p:nvSpPr>
        <p:spPr>
          <a:xfrm>
            <a:off x="5635303" y="4450005"/>
            <a:ext cx="3122826" cy="1815882"/>
          </a:xfrm>
          <a:prstGeom prst="rect">
            <a:avLst/>
          </a:prstGeom>
          <a:noFill/>
        </p:spPr>
        <p:txBody>
          <a:bodyPr wrap="square" rtlCol="0">
            <a:spAutoFit/>
          </a:bodyPr>
          <a:lstStyle/>
          <a:p>
            <a:r>
              <a:rPr lang="en-US" sz="1400" b="1" dirty="0">
                <a:solidFill>
                  <a:srgbClr val="800000"/>
                </a:solidFill>
                <a:latin typeface="Times"/>
                <a:cs typeface="Times"/>
              </a:rPr>
              <a:t>Joseph Mack </a:t>
            </a:r>
            <a:r>
              <a:rPr lang="en-US" sz="1400" b="1" dirty="0" err="1">
                <a:solidFill>
                  <a:srgbClr val="800000"/>
                </a:solidFill>
                <a:latin typeface="Times"/>
                <a:cs typeface="Times"/>
              </a:rPr>
              <a:t>Mosely</a:t>
            </a:r>
            <a:r>
              <a:rPr lang="en-US" sz="1400" b="1" dirty="0">
                <a:solidFill>
                  <a:srgbClr val="800000"/>
                </a:solidFill>
                <a:latin typeface="Times"/>
                <a:cs typeface="Times"/>
              </a:rPr>
              <a:t>, MD, </a:t>
            </a:r>
            <a:r>
              <a:rPr lang="en-US" sz="1400" dirty="0">
                <a:latin typeface="Times"/>
                <a:cs typeface="Times"/>
              </a:rPr>
              <a:t>(1899-1946). Born in Texarkana, he graduated from </a:t>
            </a:r>
            <a:r>
              <a:rPr lang="en-US" sz="1400" dirty="0" err="1">
                <a:latin typeface="Times"/>
                <a:cs typeface="Times"/>
              </a:rPr>
              <a:t>Meharry</a:t>
            </a:r>
            <a:r>
              <a:rPr lang="en-US" sz="1400" dirty="0">
                <a:latin typeface="Times"/>
                <a:cs typeface="Times"/>
              </a:rPr>
              <a:t> in 1913 and opened his medical practice in Galveston in 1916. His son and namesake, </a:t>
            </a:r>
            <a:r>
              <a:rPr lang="en-US" sz="1400" b="1" dirty="0">
                <a:solidFill>
                  <a:srgbClr val="800000"/>
                </a:solidFill>
                <a:latin typeface="Times"/>
                <a:cs typeface="Times"/>
              </a:rPr>
              <a:t>Joseph Mack Moseley II, MD,</a:t>
            </a:r>
            <a:r>
              <a:rPr lang="en-US" sz="1400" dirty="0">
                <a:solidFill>
                  <a:srgbClr val="800000"/>
                </a:solidFill>
                <a:latin typeface="Times"/>
                <a:cs typeface="Times"/>
              </a:rPr>
              <a:t> </a:t>
            </a:r>
            <a:r>
              <a:rPr lang="en-US" sz="1400" dirty="0">
                <a:latin typeface="Times"/>
                <a:cs typeface="Times"/>
              </a:rPr>
              <a:t>(?-?) a specialist in internal medicine, joined his father’s medical practice in Galveston.</a:t>
            </a:r>
          </a:p>
        </p:txBody>
      </p:sp>
      <p:pic>
        <p:nvPicPr>
          <p:cNvPr id="9" name="Picture 8" descr="C&amp;D b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5711" y="572005"/>
            <a:ext cx="1452418" cy="2178627"/>
          </a:xfrm>
          <a:prstGeom prst="rect">
            <a:avLst/>
          </a:prstGeom>
          <a:ln w="38100" cmpd="sng">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567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7823" y="1441531"/>
            <a:ext cx="7868078" cy="4832093"/>
          </a:xfrm>
          <a:prstGeom prst="rect">
            <a:avLst/>
          </a:prstGeom>
        </p:spPr>
        <p:txBody>
          <a:bodyPr wrap="square">
            <a:spAutoFit/>
          </a:bodyPr>
          <a:lstStyle/>
          <a:p>
            <a:r>
              <a:rPr lang="en-US" sz="2800" dirty="0" smtClean="0">
                <a:latin typeface="Times"/>
                <a:cs typeface="Times"/>
              </a:rPr>
              <a:t>For </a:t>
            </a:r>
            <a:r>
              <a:rPr lang="en-US" sz="2800" dirty="0">
                <a:latin typeface="Times"/>
                <a:cs typeface="Times"/>
              </a:rPr>
              <a:t>more than 300 years, most </a:t>
            </a:r>
            <a:r>
              <a:rPr lang="en-US" sz="2800" dirty="0" smtClean="0">
                <a:latin typeface="Times"/>
                <a:cs typeface="Times"/>
              </a:rPr>
              <a:t>Africans </a:t>
            </a:r>
            <a:r>
              <a:rPr lang="en-US" sz="2800" dirty="0">
                <a:latin typeface="Times"/>
                <a:cs typeface="Times"/>
              </a:rPr>
              <a:t>reached Texas as slaves of the Spanish colonists or as slaves immigrating with their Southern owners. No African-American physician would come to Texas to practice medicine until 1882, almost 20 years after the Civil War ended.</a:t>
            </a:r>
          </a:p>
          <a:p>
            <a:r>
              <a:rPr lang="en-US" sz="2800" dirty="0">
                <a:latin typeface="Times"/>
                <a:cs typeface="Times"/>
              </a:rPr>
              <a:t> </a:t>
            </a:r>
          </a:p>
          <a:p>
            <a:r>
              <a:rPr lang="en-US" sz="2800" dirty="0">
                <a:latin typeface="Times"/>
                <a:cs typeface="Times"/>
              </a:rPr>
              <a:t>This is the story of many brave doctors, their migration, and how they sought to change the practice of medicine while serving their community and caring for patients in the Jim Crow South.</a:t>
            </a:r>
          </a:p>
        </p:txBody>
      </p:sp>
      <p:pic>
        <p:nvPicPr>
          <p:cNvPr id="11" name="Picture 10" descr="faces horizontal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1106"/>
            <a:ext cx="9180611" cy="965581"/>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676309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6235" y="1472932"/>
            <a:ext cx="2966110" cy="3924973"/>
          </a:xfrm>
          <a:prstGeom prst="rect">
            <a:avLst/>
          </a:prstGeom>
          <a:ln w="38100">
            <a:solidFill>
              <a:srgbClr val="FFFFFF"/>
            </a:solidFill>
          </a:ln>
          <a:effectLst>
            <a:outerShdw blurRad="292100" dist="139700" dir="2700000" algn="tl" rotWithShape="0">
              <a:srgbClr val="333333">
                <a:alpha val="65000"/>
              </a:srgbClr>
            </a:outerShdw>
          </a:effectLst>
        </p:spPr>
      </p:pic>
      <p:sp>
        <p:nvSpPr>
          <p:cNvPr id="3" name="TextBox 2"/>
          <p:cNvSpPr txBox="1"/>
          <p:nvPr/>
        </p:nvSpPr>
        <p:spPr>
          <a:xfrm>
            <a:off x="3625608" y="1387117"/>
            <a:ext cx="4973095" cy="3754874"/>
          </a:xfrm>
          <a:prstGeom prst="rect">
            <a:avLst/>
          </a:prstGeom>
          <a:noFill/>
        </p:spPr>
        <p:txBody>
          <a:bodyPr wrap="square" rtlCol="0">
            <a:spAutoFit/>
          </a:bodyPr>
          <a:lstStyle/>
          <a:p>
            <a:r>
              <a:rPr lang="en-US" sz="1400" b="1" dirty="0">
                <a:solidFill>
                  <a:srgbClr val="800000"/>
                </a:solidFill>
                <a:latin typeface="Times"/>
                <a:cs typeface="Times"/>
              </a:rPr>
              <a:t>Viola Johnson Coleman,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smtClean="0">
                <a:latin typeface="Times"/>
                <a:cs typeface="Times"/>
              </a:rPr>
              <a:t>(</a:t>
            </a:r>
            <a:r>
              <a:rPr lang="en-US" sz="1400" dirty="0">
                <a:latin typeface="Times"/>
                <a:cs typeface="Times"/>
              </a:rPr>
              <a:t>1919-2005) was born in New Iberia, La. In 1946, she applied to Louisiana State University (LSU) Medical School in New Orleans and received the following reply: “As you no doubt know, the State of Louisiana maintains separate schools for its white and colored students. Southern University, located in </a:t>
            </a:r>
            <a:r>
              <a:rPr lang="en-US" sz="1400" dirty="0" err="1">
                <a:latin typeface="Times"/>
                <a:cs typeface="Times"/>
              </a:rPr>
              <a:t>Scotslandville</a:t>
            </a:r>
            <a:r>
              <a:rPr lang="en-US" sz="1400" dirty="0">
                <a:latin typeface="Times"/>
                <a:cs typeface="Times"/>
              </a:rPr>
              <a:t> … is the principle Louisiana university for negroes.” With the help of the NAACP and its lead attorney, Thurgood Marshall, she sued for admission to LSU but the 19th District Court in Baton Rouge denied her request. By the time the court decision was rendered, she had enrolled at </a:t>
            </a:r>
            <a:r>
              <a:rPr lang="en-US" sz="1400" dirty="0" err="1">
                <a:latin typeface="Times"/>
                <a:cs typeface="Times"/>
              </a:rPr>
              <a:t>Meharry</a:t>
            </a:r>
            <a:r>
              <a:rPr lang="en-US" sz="1400" dirty="0">
                <a:latin typeface="Times"/>
                <a:cs typeface="Times"/>
              </a:rPr>
              <a:t>, graduating in 1949. Dr. Viola Johnson Coleman and her husband, Raymond, a teacher, returned to Louisiana where she tried unsuccessfully to open her medical practice. The </a:t>
            </a:r>
            <a:r>
              <a:rPr lang="en-US" sz="1400" dirty="0" err="1">
                <a:latin typeface="Times"/>
                <a:cs typeface="Times"/>
              </a:rPr>
              <a:t>Colemans</a:t>
            </a:r>
            <a:r>
              <a:rPr lang="en-US" sz="1400" dirty="0">
                <a:latin typeface="Times"/>
                <a:cs typeface="Times"/>
              </a:rPr>
              <a:t> traveled to Fort Worth 1951, where Dr. Coleman was told there was an opening at a new hospital in Midland. She practiced medicine there and also was involved in efforts to integrate Midland schools and hospitals.</a:t>
            </a:r>
          </a:p>
        </p:txBody>
      </p:sp>
      <p:pic>
        <p:nvPicPr>
          <p:cNvPr id="4" name="Picture 3"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0925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731" y="1566627"/>
            <a:ext cx="8189140" cy="5016758"/>
          </a:xfrm>
          <a:prstGeom prst="rect">
            <a:avLst/>
          </a:prstGeom>
          <a:noFill/>
        </p:spPr>
        <p:txBody>
          <a:bodyPr wrap="square" rtlCol="0">
            <a:spAutoFit/>
          </a:bodyPr>
          <a:lstStyle/>
          <a:p>
            <a:r>
              <a:rPr lang="en-US" sz="2000" dirty="0">
                <a:latin typeface="Times"/>
                <a:cs typeface="Times"/>
              </a:rPr>
              <a:t>Traditional county, state, and national medical associations were closed to African-American physicians. Undaunted, these pioneering doctors established their own. The first was the Medico-Chirurgical Society founded in 1884 in Washington, D.C. </a:t>
            </a:r>
          </a:p>
          <a:p>
            <a:r>
              <a:rPr lang="en-US" sz="2000" dirty="0">
                <a:latin typeface="Times"/>
                <a:cs typeface="Times"/>
              </a:rPr>
              <a:t> </a:t>
            </a:r>
          </a:p>
          <a:p>
            <a:r>
              <a:rPr lang="en-US" sz="2000" dirty="0">
                <a:latin typeface="Times"/>
                <a:cs typeface="Times"/>
              </a:rPr>
              <a:t>The second was the Lone Star Medical Club established in Galveston in the office of </a:t>
            </a:r>
            <a:r>
              <a:rPr lang="en-US" sz="2000" dirty="0" err="1">
                <a:latin typeface="Times"/>
                <a:cs typeface="Times"/>
              </a:rPr>
              <a:t>Meharry</a:t>
            </a:r>
            <a:r>
              <a:rPr lang="en-US" sz="2000" dirty="0">
                <a:latin typeface="Times"/>
                <a:cs typeface="Times"/>
              </a:rPr>
              <a:t> graduate </a:t>
            </a:r>
            <a:r>
              <a:rPr lang="en-US" sz="2000" b="1" dirty="0">
                <a:solidFill>
                  <a:srgbClr val="800000"/>
                </a:solidFill>
                <a:latin typeface="Times"/>
                <a:cs typeface="Times"/>
              </a:rPr>
              <a:t>John J. Wilkins, MD,</a:t>
            </a:r>
            <a:r>
              <a:rPr lang="en-US" sz="2000" dirty="0">
                <a:solidFill>
                  <a:srgbClr val="800000"/>
                </a:solidFill>
                <a:latin typeface="Times"/>
                <a:cs typeface="Times"/>
              </a:rPr>
              <a:t> </a:t>
            </a:r>
            <a:r>
              <a:rPr lang="en-US" sz="2000" dirty="0">
                <a:latin typeface="Times"/>
                <a:cs typeface="Times"/>
              </a:rPr>
              <a:t>in 1886. Other founders present, all </a:t>
            </a:r>
            <a:r>
              <a:rPr lang="en-US" sz="2000" dirty="0" err="1">
                <a:latin typeface="Times"/>
                <a:cs typeface="Times"/>
              </a:rPr>
              <a:t>Meharry</a:t>
            </a:r>
            <a:r>
              <a:rPr lang="en-US" sz="2000" dirty="0">
                <a:latin typeface="Times"/>
                <a:cs typeface="Times"/>
              </a:rPr>
              <a:t> classmates, were </a:t>
            </a:r>
            <a:r>
              <a:rPr lang="en-US" sz="2000" b="1" dirty="0">
                <a:solidFill>
                  <a:srgbClr val="800000"/>
                </a:solidFill>
                <a:latin typeface="Times"/>
                <a:cs typeface="Times"/>
              </a:rPr>
              <a:t>Greene J. Starnes, MD,</a:t>
            </a:r>
            <a:r>
              <a:rPr lang="en-US" sz="2000" dirty="0">
                <a:latin typeface="Times"/>
                <a:cs typeface="Times"/>
              </a:rPr>
              <a:t> of San Antonio as president; </a:t>
            </a:r>
            <a:r>
              <a:rPr lang="en-US" sz="2000" b="1" dirty="0">
                <a:solidFill>
                  <a:srgbClr val="800000"/>
                </a:solidFill>
                <a:latin typeface="Times"/>
                <a:cs typeface="Times"/>
              </a:rPr>
              <a:t>Reed Townsend, MD,</a:t>
            </a:r>
            <a:r>
              <a:rPr lang="en-US" sz="2000" dirty="0">
                <a:solidFill>
                  <a:srgbClr val="800000"/>
                </a:solidFill>
                <a:latin typeface="Times"/>
                <a:cs typeface="Times"/>
              </a:rPr>
              <a:t> </a:t>
            </a:r>
            <a:r>
              <a:rPr lang="en-US" sz="2000" dirty="0">
                <a:latin typeface="Times"/>
                <a:cs typeface="Times"/>
              </a:rPr>
              <a:t>Victoria;</a:t>
            </a:r>
            <a:r>
              <a:rPr lang="en-US" sz="2000" dirty="0">
                <a:solidFill>
                  <a:srgbClr val="800000"/>
                </a:solidFill>
                <a:latin typeface="Times"/>
                <a:cs typeface="Times"/>
              </a:rPr>
              <a:t> </a:t>
            </a:r>
            <a:r>
              <a:rPr lang="en-US" sz="2000" b="1" dirty="0">
                <a:solidFill>
                  <a:srgbClr val="800000"/>
                </a:solidFill>
                <a:latin typeface="Times"/>
                <a:cs typeface="Times"/>
              </a:rPr>
              <a:t>Ernest M. </a:t>
            </a:r>
            <a:r>
              <a:rPr lang="en-US" sz="2000" b="1" dirty="0" err="1">
                <a:solidFill>
                  <a:srgbClr val="800000"/>
                </a:solidFill>
                <a:latin typeface="Times"/>
                <a:cs typeface="Times"/>
              </a:rPr>
              <a:t>Blakney</a:t>
            </a:r>
            <a:r>
              <a:rPr lang="en-US" sz="2000" b="1" dirty="0">
                <a:solidFill>
                  <a:srgbClr val="800000"/>
                </a:solidFill>
                <a:latin typeface="Times"/>
                <a:cs typeface="Times"/>
              </a:rPr>
              <a:t>, MD,</a:t>
            </a:r>
            <a:r>
              <a:rPr lang="en-US" sz="2000" dirty="0">
                <a:solidFill>
                  <a:srgbClr val="800000"/>
                </a:solidFill>
                <a:latin typeface="Times"/>
                <a:cs typeface="Times"/>
              </a:rPr>
              <a:t> </a:t>
            </a:r>
            <a:r>
              <a:rPr lang="en-US" sz="2000" dirty="0">
                <a:latin typeface="Times"/>
                <a:cs typeface="Times"/>
              </a:rPr>
              <a:t>Columbus; </a:t>
            </a:r>
            <a:r>
              <a:rPr lang="en-US" sz="2000" b="1" dirty="0">
                <a:solidFill>
                  <a:srgbClr val="800000"/>
                </a:solidFill>
                <a:latin typeface="Times"/>
                <a:cs typeface="Times"/>
              </a:rPr>
              <a:t>N. Hill Middleton, MD,</a:t>
            </a:r>
            <a:r>
              <a:rPr lang="en-US" sz="2000" dirty="0">
                <a:solidFill>
                  <a:srgbClr val="800000"/>
                </a:solidFill>
                <a:latin typeface="Times"/>
                <a:cs typeface="Times"/>
              </a:rPr>
              <a:t> </a:t>
            </a:r>
            <a:r>
              <a:rPr lang="en-US" sz="2000" dirty="0">
                <a:latin typeface="Times"/>
                <a:cs typeface="Times"/>
              </a:rPr>
              <a:t>Oakland; </a:t>
            </a:r>
            <a:r>
              <a:rPr lang="en-US" sz="2000" b="1" dirty="0">
                <a:solidFill>
                  <a:srgbClr val="800000"/>
                </a:solidFill>
                <a:latin typeface="Times"/>
                <a:cs typeface="Times"/>
              </a:rPr>
              <a:t>William H. Scott, MD, </a:t>
            </a:r>
            <a:r>
              <a:rPr lang="en-US" sz="2000" dirty="0" err="1">
                <a:latin typeface="Times"/>
                <a:cs typeface="Times"/>
              </a:rPr>
              <a:t>Helinora</a:t>
            </a:r>
            <a:r>
              <a:rPr lang="en-US" sz="2000" dirty="0">
                <a:latin typeface="Times"/>
                <a:cs typeface="Times"/>
              </a:rPr>
              <a:t>; </a:t>
            </a:r>
            <a:r>
              <a:rPr lang="en-US" sz="2000" b="1" dirty="0">
                <a:solidFill>
                  <a:srgbClr val="800000"/>
                </a:solidFill>
                <a:latin typeface="Times"/>
                <a:cs typeface="Times"/>
              </a:rPr>
              <a:t>Edwin B. Ramsey, MD, </a:t>
            </a:r>
            <a:r>
              <a:rPr lang="en-US" sz="2000" dirty="0">
                <a:latin typeface="Times"/>
                <a:cs typeface="Times"/>
              </a:rPr>
              <a:t>Houston; </a:t>
            </a:r>
            <a:r>
              <a:rPr lang="en-US" sz="2000" dirty="0">
                <a:solidFill>
                  <a:srgbClr val="800000"/>
                </a:solidFill>
                <a:latin typeface="Times"/>
                <a:cs typeface="Times"/>
              </a:rPr>
              <a:t>and </a:t>
            </a:r>
            <a:r>
              <a:rPr lang="en-US" sz="2000" b="1" dirty="0">
                <a:solidFill>
                  <a:srgbClr val="800000"/>
                </a:solidFill>
                <a:latin typeface="Times"/>
                <a:cs typeface="Times"/>
              </a:rPr>
              <a:t>Monroe Majors, MD,</a:t>
            </a:r>
            <a:r>
              <a:rPr lang="en-US" sz="2000" dirty="0">
                <a:solidFill>
                  <a:srgbClr val="800000"/>
                </a:solidFill>
                <a:latin typeface="Times"/>
                <a:cs typeface="Times"/>
              </a:rPr>
              <a:t> </a:t>
            </a:r>
            <a:r>
              <a:rPr lang="en-US" sz="2000" dirty="0">
                <a:latin typeface="Times"/>
                <a:cs typeface="Times"/>
              </a:rPr>
              <a:t>Brenham.</a:t>
            </a:r>
          </a:p>
          <a:p>
            <a:r>
              <a:rPr lang="en-US" sz="2000" dirty="0">
                <a:latin typeface="Times"/>
                <a:cs typeface="Times"/>
              </a:rPr>
              <a:t> </a:t>
            </a:r>
          </a:p>
          <a:p>
            <a:r>
              <a:rPr lang="en-US" sz="2000" dirty="0">
                <a:latin typeface="Times"/>
                <a:cs typeface="Times"/>
              </a:rPr>
              <a:t>The club grew to include other health professionals and was renamed the Lone Star State Medical, Dental, and Pharmaceutical Association </a:t>
            </a:r>
            <a:r>
              <a:rPr lang="en-US" sz="2000" dirty="0" smtClean="0">
                <a:latin typeface="Times"/>
                <a:cs typeface="Times"/>
              </a:rPr>
              <a:t>It is known today as the </a:t>
            </a:r>
            <a:r>
              <a:rPr lang="en-US" sz="2000" dirty="0">
                <a:latin typeface="Times"/>
                <a:cs typeface="Times"/>
              </a:rPr>
              <a:t>Lone Star State Medical </a:t>
            </a:r>
            <a:r>
              <a:rPr lang="en-US" sz="2000" dirty="0" smtClean="0">
                <a:latin typeface="Times"/>
                <a:cs typeface="Times"/>
              </a:rPr>
              <a:t>Association (LSSMA).</a:t>
            </a:r>
            <a:endParaRPr lang="en-US" sz="2000" dirty="0">
              <a:latin typeface="Times"/>
              <a:cs typeface="Times"/>
            </a:endParaRPr>
          </a:p>
        </p:txBody>
      </p:sp>
      <p:sp>
        <p:nvSpPr>
          <p:cNvPr id="7" name="Rectangle 6"/>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26024" y="563526"/>
            <a:ext cx="8879834" cy="808073"/>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dirty="0" smtClean="0">
                <a:solidFill>
                  <a:schemeClr val="bg2">
                    <a:lumMod val="90000"/>
                  </a:schemeClr>
                </a:solidFill>
                <a:latin typeface="Times"/>
                <a:cs typeface="Times"/>
              </a:rPr>
              <a:t>A Medical Society of Their Own</a:t>
            </a:r>
            <a:endParaRPr lang="en-US" dirty="0">
              <a:solidFill>
                <a:schemeClr val="bg2">
                  <a:lumMod val="90000"/>
                </a:schemeClr>
              </a:solidFill>
              <a:latin typeface="Times"/>
              <a:cs typeface="Times"/>
            </a:endParaRPr>
          </a:p>
        </p:txBody>
      </p:sp>
    </p:spTree>
    <p:extLst>
      <p:ext uri="{BB962C8B-B14F-4D97-AF65-F5344CB8AC3E}">
        <p14:creationId xmlns:p14="http://schemas.microsoft.com/office/powerpoint/2010/main" val="270329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8815" y="1620610"/>
            <a:ext cx="1772884" cy="2554647"/>
          </a:xfrm>
          <a:prstGeom prst="rect">
            <a:avLst/>
          </a:prstGeom>
          <a:ln w="38100">
            <a:solidFill>
              <a:schemeClr val="bg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1707" y="1620610"/>
            <a:ext cx="1721497" cy="2411874"/>
          </a:xfrm>
          <a:prstGeom prst="rect">
            <a:avLst/>
          </a:prstGeom>
          <a:ln w="38100">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2598030" y="1620610"/>
            <a:ext cx="3722550" cy="2677656"/>
          </a:xfrm>
          <a:prstGeom prst="rect">
            <a:avLst/>
          </a:prstGeom>
          <a:noFill/>
        </p:spPr>
        <p:txBody>
          <a:bodyPr wrap="square" rtlCol="0">
            <a:spAutoFit/>
          </a:bodyPr>
          <a:lstStyle/>
          <a:p>
            <a:r>
              <a:rPr lang="en-US" sz="1400" b="1" dirty="0">
                <a:solidFill>
                  <a:srgbClr val="800000"/>
                </a:solidFill>
                <a:latin typeface="Times"/>
                <a:cs typeface="Times"/>
              </a:rPr>
              <a:t>John Henry Wilkins, MD,</a:t>
            </a:r>
            <a:r>
              <a:rPr lang="en-US" sz="1400" dirty="0">
                <a:solidFill>
                  <a:srgbClr val="800000"/>
                </a:solidFill>
                <a:latin typeface="Times"/>
                <a:cs typeface="Times"/>
              </a:rPr>
              <a:t> </a:t>
            </a:r>
            <a:r>
              <a:rPr lang="en-US" sz="1400" dirty="0">
                <a:latin typeface="Times"/>
                <a:cs typeface="Times"/>
              </a:rPr>
              <a:t>(1853-1917) was first African-American to open a medical practice in Galveston in 1884 after graduating in 1880 from </a:t>
            </a:r>
            <a:r>
              <a:rPr lang="en-US" sz="1400" dirty="0" err="1">
                <a:latin typeface="Times"/>
                <a:cs typeface="Times"/>
              </a:rPr>
              <a:t>Meharry</a:t>
            </a:r>
            <a:r>
              <a:rPr lang="en-US" sz="1400" dirty="0">
                <a:latin typeface="Times"/>
                <a:cs typeface="Times"/>
              </a:rPr>
              <a:t>. After the Galveston Hurricane of 1900, Dr. Wilkins moved to Victoria. His brother</a:t>
            </a:r>
            <a:r>
              <a:rPr lang="en-US" sz="1400" dirty="0">
                <a:solidFill>
                  <a:srgbClr val="800000"/>
                </a:solidFill>
                <a:latin typeface="Times"/>
                <a:cs typeface="Times"/>
              </a:rPr>
              <a:t>, </a:t>
            </a:r>
            <a:r>
              <a:rPr lang="en-US" sz="1400" b="1" dirty="0">
                <a:solidFill>
                  <a:srgbClr val="800000"/>
                </a:solidFill>
                <a:latin typeface="Times"/>
                <a:cs typeface="Times"/>
              </a:rPr>
              <a:t>Lewis Melton Wilkins, MD</a:t>
            </a:r>
            <a:r>
              <a:rPr lang="en-US" sz="1400" dirty="0">
                <a:solidFill>
                  <a:srgbClr val="800000"/>
                </a:solidFill>
                <a:latin typeface="Times"/>
                <a:cs typeface="Times"/>
              </a:rPr>
              <a:t>, </a:t>
            </a:r>
            <a:r>
              <a:rPr lang="en-US" sz="1400" dirty="0">
                <a:latin typeface="Times"/>
                <a:cs typeface="Times"/>
              </a:rPr>
              <a:t>(</a:t>
            </a:r>
            <a:r>
              <a:rPr lang="en-US" sz="1400" dirty="0" smtClean="0">
                <a:latin typeface="Times"/>
                <a:cs typeface="Times"/>
              </a:rPr>
              <a:t>1859-1928) who </a:t>
            </a:r>
            <a:r>
              <a:rPr lang="en-US" sz="1400" dirty="0">
                <a:latin typeface="Times"/>
                <a:cs typeface="Times"/>
              </a:rPr>
              <a:t>had graduated from </a:t>
            </a:r>
            <a:r>
              <a:rPr lang="en-US" sz="1400" dirty="0" err="1">
                <a:latin typeface="Times"/>
                <a:cs typeface="Times"/>
              </a:rPr>
              <a:t>Meharry</a:t>
            </a:r>
            <a:r>
              <a:rPr lang="en-US" sz="1400" dirty="0">
                <a:latin typeface="Times"/>
                <a:cs typeface="Times"/>
              </a:rPr>
              <a:t> in 1887, remained in Galveston. </a:t>
            </a:r>
            <a:r>
              <a:rPr lang="en-US" sz="1400" dirty="0" smtClean="0">
                <a:latin typeface="Times"/>
                <a:cs typeface="Times"/>
              </a:rPr>
              <a:t>When </a:t>
            </a:r>
            <a:r>
              <a:rPr lang="en-US" sz="1400" dirty="0">
                <a:latin typeface="Times"/>
                <a:cs typeface="Times"/>
              </a:rPr>
              <a:t>John Henry Wilkins died, his son </a:t>
            </a:r>
            <a:r>
              <a:rPr lang="en-US" sz="1400" b="1" dirty="0">
                <a:solidFill>
                  <a:srgbClr val="800000"/>
                </a:solidFill>
                <a:latin typeface="Times"/>
                <a:cs typeface="Times"/>
              </a:rPr>
              <a:t>George Melton Wilkins, MD</a:t>
            </a:r>
            <a:r>
              <a:rPr lang="en-US" sz="1400" dirty="0">
                <a:solidFill>
                  <a:srgbClr val="800000"/>
                </a:solidFill>
                <a:latin typeface="Times"/>
                <a:cs typeface="Times"/>
              </a:rPr>
              <a:t>,</a:t>
            </a:r>
            <a:r>
              <a:rPr lang="en-US" sz="1400" dirty="0">
                <a:latin typeface="Times"/>
                <a:cs typeface="Times"/>
              </a:rPr>
              <a:t> took over the practice, the first second-generation practitioner in Texas</a:t>
            </a:r>
            <a:r>
              <a:rPr lang="en-US" sz="1400" dirty="0" smtClean="0">
                <a:latin typeface="Times"/>
                <a:cs typeface="Times"/>
              </a:rPr>
              <a:t>. He appears earlier in this exhibit.</a:t>
            </a:r>
            <a:endParaRPr lang="en-US" sz="1400" dirty="0">
              <a:latin typeface="Times"/>
              <a:cs typeface="Times"/>
            </a:endParaRPr>
          </a:p>
          <a:p>
            <a:r>
              <a:rPr lang="en-US" sz="1400" dirty="0">
                <a:latin typeface="Times"/>
                <a:cs typeface="Times"/>
              </a:rPr>
              <a:t> </a:t>
            </a:r>
          </a:p>
        </p:txBody>
      </p:sp>
      <p:pic>
        <p:nvPicPr>
          <p:cNvPr id="5" name="Picture 4"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5536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486" y="4359564"/>
            <a:ext cx="7024878" cy="1815882"/>
          </a:xfrm>
          <a:prstGeom prst="rect">
            <a:avLst/>
          </a:prstGeom>
          <a:noFill/>
        </p:spPr>
        <p:txBody>
          <a:bodyPr wrap="square" rtlCol="0">
            <a:spAutoFit/>
          </a:bodyPr>
          <a:lstStyle/>
          <a:p>
            <a:r>
              <a:rPr lang="en-US" sz="1400" dirty="0" smtClean="0">
                <a:latin typeface="Times"/>
                <a:cs typeface="Times"/>
              </a:rPr>
              <a:t>The </a:t>
            </a:r>
            <a:r>
              <a:rPr lang="en-US" sz="1400" dirty="0">
                <a:latin typeface="Times"/>
                <a:cs typeface="Times"/>
              </a:rPr>
              <a:t>earliest known photograph of the Lone Star State Medical members. All but six have been identified</a:t>
            </a:r>
            <a:r>
              <a:rPr lang="en-US" sz="1400" dirty="0" smtClean="0">
                <a:latin typeface="Times"/>
                <a:cs typeface="Times"/>
              </a:rPr>
              <a:t>:</a:t>
            </a:r>
            <a:r>
              <a:rPr lang="en-US" sz="1400" dirty="0" smtClean="0">
                <a:solidFill>
                  <a:srgbClr val="800000"/>
                </a:solidFill>
                <a:latin typeface="Times"/>
                <a:cs typeface="Times"/>
              </a:rPr>
              <a:t> </a:t>
            </a:r>
            <a:r>
              <a:rPr lang="en-US" sz="1400" b="1" dirty="0">
                <a:solidFill>
                  <a:srgbClr val="800000"/>
                </a:solidFill>
                <a:latin typeface="Times"/>
                <a:cs typeface="Times"/>
              </a:rPr>
              <a:t>Edwin B. Ramsey, MD,</a:t>
            </a:r>
            <a:r>
              <a:rPr lang="en-US" sz="1400" dirty="0">
                <a:solidFill>
                  <a:srgbClr val="800000"/>
                </a:solidFill>
                <a:latin typeface="Times"/>
                <a:cs typeface="Times"/>
              </a:rPr>
              <a:t> </a:t>
            </a:r>
            <a:r>
              <a:rPr lang="en-US" sz="1400" dirty="0">
                <a:latin typeface="Times"/>
                <a:cs typeface="Times"/>
              </a:rPr>
              <a:t>Houston; </a:t>
            </a:r>
            <a:r>
              <a:rPr lang="en-US" sz="1400" b="1" dirty="0">
                <a:solidFill>
                  <a:srgbClr val="800000"/>
                </a:solidFill>
                <a:latin typeface="Times"/>
                <a:cs typeface="Times"/>
              </a:rPr>
              <a:t>John H. Wilkins, MD,</a:t>
            </a:r>
            <a:r>
              <a:rPr lang="en-US" sz="1400" dirty="0">
                <a:solidFill>
                  <a:srgbClr val="800000"/>
                </a:solidFill>
                <a:latin typeface="Times"/>
                <a:cs typeface="Times"/>
              </a:rPr>
              <a:t> </a:t>
            </a:r>
            <a:r>
              <a:rPr lang="en-US" sz="1400" dirty="0">
                <a:latin typeface="Times"/>
                <a:cs typeface="Times"/>
              </a:rPr>
              <a:t>Galveston;</a:t>
            </a:r>
            <a:r>
              <a:rPr lang="en-US" sz="1400" dirty="0">
                <a:solidFill>
                  <a:srgbClr val="800000"/>
                </a:solidFill>
                <a:latin typeface="Times"/>
                <a:cs typeface="Times"/>
              </a:rPr>
              <a:t> </a:t>
            </a:r>
            <a:r>
              <a:rPr lang="en-US" sz="1400" b="1" dirty="0">
                <a:solidFill>
                  <a:srgbClr val="800000"/>
                </a:solidFill>
                <a:latin typeface="Times"/>
                <a:cs typeface="Times"/>
              </a:rPr>
              <a:t>Russell F. </a:t>
            </a:r>
            <a:r>
              <a:rPr lang="en-US" sz="1400" b="1" dirty="0" err="1">
                <a:solidFill>
                  <a:srgbClr val="800000"/>
                </a:solidFill>
                <a:latin typeface="Times"/>
                <a:cs typeface="Times"/>
              </a:rPr>
              <a:t>Ferrill</a:t>
            </a:r>
            <a:r>
              <a:rPr lang="en-US" sz="1400" b="1" dirty="0">
                <a:solidFill>
                  <a:srgbClr val="800000"/>
                </a:solidFill>
                <a:latin typeface="Times"/>
                <a:cs typeface="Times"/>
              </a:rPr>
              <a:t>, MD,</a:t>
            </a:r>
            <a:r>
              <a:rPr lang="en-US" sz="1400" dirty="0">
                <a:solidFill>
                  <a:srgbClr val="800000"/>
                </a:solidFill>
                <a:latin typeface="Times"/>
                <a:cs typeface="Times"/>
              </a:rPr>
              <a:t> </a:t>
            </a:r>
            <a:r>
              <a:rPr lang="en-US" sz="1400" dirty="0">
                <a:latin typeface="Times"/>
                <a:cs typeface="Times"/>
              </a:rPr>
              <a:t>Houston; </a:t>
            </a:r>
            <a:r>
              <a:rPr lang="en-US" sz="1400" b="1" dirty="0">
                <a:solidFill>
                  <a:srgbClr val="800000"/>
                </a:solidFill>
                <a:latin typeface="Times"/>
                <a:cs typeface="Times"/>
              </a:rPr>
              <a:t>Benjamin Covington, MD;</a:t>
            </a:r>
            <a:r>
              <a:rPr lang="en-US" sz="1400" dirty="0">
                <a:solidFill>
                  <a:srgbClr val="800000"/>
                </a:solidFill>
                <a:latin typeface="Times"/>
                <a:cs typeface="Times"/>
              </a:rPr>
              <a:t> </a:t>
            </a:r>
            <a:r>
              <a:rPr lang="en-US" sz="1400" b="1" dirty="0">
                <a:solidFill>
                  <a:srgbClr val="800000"/>
                </a:solidFill>
                <a:latin typeface="Times"/>
                <a:cs typeface="Times"/>
              </a:rPr>
              <a:t>Mary Susan Moore, MD,</a:t>
            </a:r>
            <a:r>
              <a:rPr lang="en-US" sz="1400" dirty="0">
                <a:solidFill>
                  <a:srgbClr val="800000"/>
                </a:solidFill>
                <a:latin typeface="Times"/>
                <a:cs typeface="Times"/>
              </a:rPr>
              <a:t> </a:t>
            </a:r>
            <a:r>
              <a:rPr lang="en-US" sz="1400" dirty="0">
                <a:latin typeface="Times"/>
                <a:cs typeface="Times"/>
              </a:rPr>
              <a:t>Galveston (in the striped dress standing) was the first African-American female physician in Texas. Also </a:t>
            </a:r>
            <a:r>
              <a:rPr lang="en-US" sz="1400" b="1" dirty="0">
                <a:solidFill>
                  <a:srgbClr val="800000"/>
                </a:solidFill>
                <a:latin typeface="Times"/>
                <a:cs typeface="Times"/>
              </a:rPr>
              <a:t>T.V. Overton, MD,</a:t>
            </a:r>
            <a:r>
              <a:rPr lang="en-US" sz="1400" dirty="0">
                <a:solidFill>
                  <a:srgbClr val="800000"/>
                </a:solidFill>
                <a:latin typeface="Times"/>
                <a:cs typeface="Times"/>
              </a:rPr>
              <a:t> </a:t>
            </a:r>
            <a:r>
              <a:rPr lang="en-US" sz="1400" dirty="0">
                <a:latin typeface="Times"/>
                <a:cs typeface="Times"/>
              </a:rPr>
              <a:t>Houston; </a:t>
            </a:r>
            <a:r>
              <a:rPr lang="en-US" sz="1400" b="1" dirty="0">
                <a:solidFill>
                  <a:srgbClr val="800000"/>
                </a:solidFill>
                <a:latin typeface="Times"/>
                <a:cs typeface="Times"/>
              </a:rPr>
              <a:t>Samuel N. Lyons, MD,</a:t>
            </a:r>
            <a:r>
              <a:rPr lang="en-US" sz="1400" dirty="0">
                <a:solidFill>
                  <a:srgbClr val="800000"/>
                </a:solidFill>
                <a:latin typeface="Times"/>
                <a:cs typeface="Times"/>
              </a:rPr>
              <a:t> </a:t>
            </a:r>
            <a:r>
              <a:rPr lang="en-US" sz="1400" dirty="0">
                <a:latin typeface="Times"/>
                <a:cs typeface="Times"/>
              </a:rPr>
              <a:t>Houston; </a:t>
            </a:r>
            <a:r>
              <a:rPr lang="en-US" sz="1400" b="1" dirty="0">
                <a:solidFill>
                  <a:srgbClr val="800000"/>
                </a:solidFill>
                <a:latin typeface="Times"/>
                <a:cs typeface="Times"/>
              </a:rPr>
              <a:t>Fountain L. </a:t>
            </a:r>
            <a:r>
              <a:rPr lang="en-US" sz="1400" b="1" dirty="0" err="1">
                <a:solidFill>
                  <a:srgbClr val="800000"/>
                </a:solidFill>
                <a:latin typeface="Times"/>
                <a:cs typeface="Times"/>
              </a:rPr>
              <a:t>McDavid</a:t>
            </a:r>
            <a:r>
              <a:rPr lang="en-US" sz="1400" b="1" dirty="0">
                <a:solidFill>
                  <a:srgbClr val="800000"/>
                </a:solidFill>
                <a:latin typeface="Times"/>
                <a:cs typeface="Times"/>
              </a:rPr>
              <a:t>, </a:t>
            </a:r>
            <a:r>
              <a:rPr lang="en-US" sz="1400" b="1" dirty="0" smtClean="0">
                <a:solidFill>
                  <a:srgbClr val="800000"/>
                </a:solidFill>
                <a:latin typeface="Times"/>
                <a:cs typeface="Times"/>
              </a:rPr>
              <a:t>MD,</a:t>
            </a:r>
            <a:r>
              <a:rPr lang="en-US" sz="1400" dirty="0" smtClean="0">
                <a:solidFill>
                  <a:srgbClr val="800000"/>
                </a:solidFill>
                <a:latin typeface="Times"/>
                <a:cs typeface="Times"/>
              </a:rPr>
              <a:t> </a:t>
            </a:r>
            <a:r>
              <a:rPr lang="en-US" sz="1400" dirty="0">
                <a:latin typeface="Times"/>
                <a:cs typeface="Times"/>
              </a:rPr>
              <a:t>Houston; </a:t>
            </a:r>
            <a:r>
              <a:rPr lang="en-US" sz="1400" b="1" dirty="0">
                <a:solidFill>
                  <a:srgbClr val="800000"/>
                </a:solidFill>
                <a:latin typeface="Times"/>
                <a:cs typeface="Times"/>
              </a:rPr>
              <a:t>Richard T. Hamilton, MD,</a:t>
            </a:r>
            <a:r>
              <a:rPr lang="en-US" sz="1400" dirty="0">
                <a:solidFill>
                  <a:srgbClr val="800000"/>
                </a:solidFill>
                <a:latin typeface="Times"/>
                <a:cs typeface="Times"/>
              </a:rPr>
              <a:t> </a:t>
            </a:r>
            <a:r>
              <a:rPr lang="en-US" sz="1400" dirty="0">
                <a:latin typeface="Times"/>
                <a:cs typeface="Times"/>
              </a:rPr>
              <a:t>Dallas; </a:t>
            </a:r>
            <a:r>
              <a:rPr lang="en-US" sz="1400" b="1" dirty="0">
                <a:solidFill>
                  <a:srgbClr val="800000"/>
                </a:solidFill>
                <a:latin typeface="Times"/>
                <a:cs typeface="Times"/>
              </a:rPr>
              <a:t>Benjamin R. </a:t>
            </a:r>
            <a:r>
              <a:rPr lang="en-US" sz="1400" b="1" dirty="0" err="1">
                <a:solidFill>
                  <a:srgbClr val="800000"/>
                </a:solidFill>
                <a:latin typeface="Times"/>
                <a:cs typeface="Times"/>
              </a:rPr>
              <a:t>Bluitt</a:t>
            </a:r>
            <a:r>
              <a:rPr lang="en-US" sz="1400" b="1" dirty="0">
                <a:solidFill>
                  <a:srgbClr val="800000"/>
                </a:solidFill>
                <a:latin typeface="Times"/>
                <a:cs typeface="Times"/>
              </a:rPr>
              <a:t>, MD</a:t>
            </a:r>
            <a:r>
              <a:rPr lang="en-US" sz="1400" dirty="0">
                <a:solidFill>
                  <a:srgbClr val="800000"/>
                </a:solidFill>
                <a:latin typeface="Times"/>
                <a:cs typeface="Times"/>
              </a:rPr>
              <a:t>, </a:t>
            </a:r>
            <a:r>
              <a:rPr lang="en-US" sz="1400" dirty="0">
                <a:latin typeface="Times"/>
                <a:cs typeface="Times"/>
              </a:rPr>
              <a:t>Dallas</a:t>
            </a:r>
            <a:r>
              <a:rPr lang="en-US" sz="1400" dirty="0">
                <a:solidFill>
                  <a:srgbClr val="800000"/>
                </a:solidFill>
                <a:latin typeface="Times"/>
                <a:cs typeface="Times"/>
              </a:rPr>
              <a:t>; </a:t>
            </a:r>
            <a:r>
              <a:rPr lang="en-US" sz="1400" b="1" dirty="0">
                <a:solidFill>
                  <a:srgbClr val="800000"/>
                </a:solidFill>
                <a:latin typeface="Times"/>
                <a:cs typeface="Times"/>
              </a:rPr>
              <a:t>J.T.M, Lindsay, MD,</a:t>
            </a:r>
            <a:r>
              <a:rPr lang="en-US" sz="1400" dirty="0">
                <a:solidFill>
                  <a:srgbClr val="800000"/>
                </a:solidFill>
                <a:latin typeface="Times"/>
                <a:cs typeface="Times"/>
              </a:rPr>
              <a:t> </a:t>
            </a:r>
            <a:r>
              <a:rPr lang="en-US" sz="1400" dirty="0">
                <a:latin typeface="Times"/>
                <a:cs typeface="Times"/>
              </a:rPr>
              <a:t>Houston; </a:t>
            </a:r>
            <a:r>
              <a:rPr lang="en-US" sz="1400" b="1" dirty="0">
                <a:solidFill>
                  <a:srgbClr val="800000"/>
                </a:solidFill>
                <a:latin typeface="Times"/>
                <a:cs typeface="Times"/>
              </a:rPr>
              <a:t>Emory A. Durham, MD,</a:t>
            </a:r>
            <a:r>
              <a:rPr lang="en-US" sz="1400" dirty="0">
                <a:solidFill>
                  <a:srgbClr val="800000"/>
                </a:solidFill>
                <a:latin typeface="Times"/>
                <a:cs typeface="Times"/>
              </a:rPr>
              <a:t> </a:t>
            </a:r>
            <a:r>
              <a:rPr lang="en-US" sz="1400" dirty="0">
                <a:latin typeface="Times"/>
                <a:cs typeface="Times"/>
              </a:rPr>
              <a:t>Houston  and </a:t>
            </a:r>
            <a:r>
              <a:rPr lang="en-US" sz="1400" dirty="0">
                <a:solidFill>
                  <a:srgbClr val="800000"/>
                </a:solidFill>
                <a:latin typeface="Times"/>
                <a:cs typeface="Times"/>
              </a:rPr>
              <a:t>?  </a:t>
            </a:r>
            <a:r>
              <a:rPr lang="en-US" sz="1400" b="1" dirty="0">
                <a:solidFill>
                  <a:srgbClr val="800000"/>
                </a:solidFill>
                <a:latin typeface="Times"/>
                <a:cs typeface="Times"/>
              </a:rPr>
              <a:t>Barlow, MD</a:t>
            </a:r>
            <a:r>
              <a:rPr lang="en-US" sz="1400" dirty="0">
                <a:solidFill>
                  <a:srgbClr val="800000"/>
                </a:solidFill>
                <a:latin typeface="Times"/>
                <a:cs typeface="Times"/>
              </a:rPr>
              <a:t> </a:t>
            </a:r>
            <a:r>
              <a:rPr lang="en-US" sz="1400" dirty="0">
                <a:latin typeface="Times"/>
                <a:cs typeface="Times"/>
              </a:rPr>
              <a:t>(first name and city unknown).</a:t>
            </a:r>
          </a:p>
        </p:txBody>
      </p:sp>
      <p:sp>
        <p:nvSpPr>
          <p:cNvPr id="4" name="TextBox 3"/>
          <p:cNvSpPr txBox="1"/>
          <p:nvPr/>
        </p:nvSpPr>
        <p:spPr>
          <a:xfrm>
            <a:off x="4319451" y="2299063"/>
            <a:ext cx="2734492" cy="369332"/>
          </a:xfrm>
          <a:prstGeom prst="rect">
            <a:avLst/>
          </a:prstGeom>
          <a:noFill/>
        </p:spPr>
        <p:txBody>
          <a:bodyPr wrap="square" rtlCol="0">
            <a:spAutoFit/>
          </a:bodyPr>
          <a:lstStyle/>
          <a:p>
            <a:r>
              <a:rPr lang="en-US" dirty="0" smtClean="0"/>
              <a:t>You have image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486" y="985964"/>
            <a:ext cx="7024878" cy="3202686"/>
          </a:xfrm>
          <a:prstGeom prst="rect">
            <a:avLst/>
          </a:prstGeom>
          <a:ln w="38100">
            <a:solidFill>
              <a:schemeClr val="bg1"/>
            </a:solidFill>
          </a:ln>
          <a:effectLst>
            <a:outerShdw blurRad="292100" dist="139700" dir="2700000" algn="tl" rotWithShape="0">
              <a:srgbClr val="333333">
                <a:alpha val="65000"/>
              </a:srgbClr>
            </a:outerShdw>
          </a:effectLst>
        </p:spPr>
      </p:pic>
      <p:pic>
        <p:nvPicPr>
          <p:cNvPr id="6" name="Picture 5"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1063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153" y="4943389"/>
            <a:ext cx="6748755" cy="1600438"/>
          </a:xfrm>
          <a:prstGeom prst="rect">
            <a:avLst/>
          </a:prstGeom>
          <a:noFill/>
        </p:spPr>
        <p:txBody>
          <a:bodyPr wrap="square" rtlCol="0">
            <a:spAutoFit/>
          </a:bodyPr>
          <a:lstStyle/>
          <a:p>
            <a:r>
              <a:rPr lang="en-US" sz="1400" dirty="0">
                <a:latin typeface="Times"/>
                <a:cs typeface="Times"/>
              </a:rPr>
              <a:t>In 1895, the National Medical Association (NMA) was founded in Georgia because the American Medical Association was </a:t>
            </a:r>
            <a:r>
              <a:rPr lang="en-US" sz="1400" dirty="0" smtClean="0">
                <a:latin typeface="Times"/>
                <a:cs typeface="Times"/>
              </a:rPr>
              <a:t>segregated</a:t>
            </a:r>
            <a:r>
              <a:rPr lang="en-US" sz="1400" dirty="0" smtClean="0">
                <a:solidFill>
                  <a:srgbClr val="800000"/>
                </a:solidFill>
                <a:latin typeface="Times"/>
                <a:cs typeface="Times"/>
              </a:rPr>
              <a:t>. </a:t>
            </a:r>
            <a:r>
              <a:rPr lang="en-US" sz="1400" b="1" dirty="0" smtClean="0">
                <a:solidFill>
                  <a:srgbClr val="800000"/>
                </a:solidFill>
                <a:latin typeface="Times"/>
                <a:cs typeface="Times"/>
              </a:rPr>
              <a:t>Charles </a:t>
            </a:r>
            <a:r>
              <a:rPr lang="en-US" sz="1400" b="1" dirty="0">
                <a:solidFill>
                  <a:srgbClr val="800000"/>
                </a:solidFill>
                <a:latin typeface="Times"/>
                <a:cs typeface="Times"/>
              </a:rPr>
              <a:t>Victor Roman, MD,</a:t>
            </a:r>
            <a:r>
              <a:rPr lang="en-US" sz="1400" dirty="0">
                <a:solidFill>
                  <a:srgbClr val="800000"/>
                </a:solidFill>
                <a:latin typeface="Times"/>
                <a:cs typeface="Times"/>
              </a:rPr>
              <a:t> </a:t>
            </a:r>
            <a:r>
              <a:rPr lang="en-US" sz="1400" dirty="0">
                <a:latin typeface="Times"/>
                <a:cs typeface="Times"/>
              </a:rPr>
              <a:t>(1864-1934) was practicing medicine in Dallas when in 1904 he became the fifth president and first from Texas. During his presidency, the 1890 </a:t>
            </a:r>
            <a:r>
              <a:rPr lang="en-US" sz="1400" dirty="0" err="1">
                <a:latin typeface="Times"/>
                <a:cs typeface="Times"/>
              </a:rPr>
              <a:t>Meharry</a:t>
            </a:r>
            <a:r>
              <a:rPr lang="en-US" sz="1400" dirty="0">
                <a:latin typeface="Times"/>
                <a:cs typeface="Times"/>
              </a:rPr>
              <a:t> graduate joined the faculty at his alma mater, where he established the Department for Diseases of the Eye, Ear, Nose, and Throat. In 1909, he became the first editor of the </a:t>
            </a:r>
            <a:r>
              <a:rPr lang="en-US" sz="1400" i="1" dirty="0">
                <a:latin typeface="Times"/>
                <a:cs typeface="Times"/>
              </a:rPr>
              <a:t>Journal of the National Medical Association</a:t>
            </a:r>
            <a:r>
              <a:rPr lang="en-US" sz="1400" dirty="0">
                <a:latin typeface="Times"/>
                <a:cs typeface="Times"/>
              </a:rPr>
              <a:t>. The C.V. Roman Medical Society of Dallas was named in his honor.</a:t>
            </a:r>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5" name="Picture 4" descr="Dr. Roma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61380" y="479940"/>
            <a:ext cx="5583721" cy="4423947"/>
          </a:xfrm>
          <a:prstGeom prst="rect">
            <a:avLst/>
          </a:prstGeom>
          <a:ln w="381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251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580" y="622166"/>
            <a:ext cx="3691237" cy="2462213"/>
          </a:xfrm>
          <a:prstGeom prst="rect">
            <a:avLst/>
          </a:prstGeom>
          <a:noFill/>
        </p:spPr>
        <p:txBody>
          <a:bodyPr wrap="square" rtlCol="0">
            <a:spAutoFit/>
          </a:bodyPr>
          <a:lstStyle/>
          <a:p>
            <a:r>
              <a:rPr lang="en-US" sz="1400" b="1" dirty="0" smtClean="0">
                <a:solidFill>
                  <a:srgbClr val="800000"/>
                </a:solidFill>
                <a:latin typeface="Times"/>
                <a:cs typeface="Times"/>
              </a:rPr>
              <a:t>Henry </a:t>
            </a:r>
            <a:r>
              <a:rPr lang="en-US" sz="1400" b="1" dirty="0">
                <a:solidFill>
                  <a:srgbClr val="800000"/>
                </a:solidFill>
                <a:latin typeface="Times"/>
                <a:cs typeface="Times"/>
              </a:rPr>
              <a:t>E. Lee, MD,</a:t>
            </a:r>
            <a:r>
              <a:rPr lang="en-US" sz="1400" dirty="0">
                <a:solidFill>
                  <a:srgbClr val="800000"/>
                </a:solidFill>
                <a:latin typeface="Times"/>
                <a:cs typeface="Times"/>
              </a:rPr>
              <a:t> </a:t>
            </a:r>
            <a:r>
              <a:rPr lang="en-US" sz="1400" dirty="0" smtClean="0">
                <a:latin typeface="Times"/>
                <a:cs typeface="Times"/>
              </a:rPr>
              <a:t>(?-?). He </a:t>
            </a:r>
            <a:r>
              <a:rPr lang="en-US" sz="1400" dirty="0">
                <a:latin typeface="Times"/>
                <a:cs typeface="Times"/>
              </a:rPr>
              <a:t>opened his medical practice in 1910 in Houston and in 1915 wrote “The Negro Health Problem” for inclusion in </a:t>
            </a:r>
            <a:r>
              <a:rPr lang="en-US" sz="1400" i="1" dirty="0">
                <a:latin typeface="Times"/>
                <a:cs typeface="Times"/>
              </a:rPr>
              <a:t>The Red Book of Houston: A Compendium of Social, Professional, Religious, Educational, and Industrial Interests of Houston’s Colored Population</a:t>
            </a:r>
            <a:r>
              <a:rPr lang="en-US" sz="1400" dirty="0">
                <a:latin typeface="Times"/>
                <a:cs typeface="Times"/>
              </a:rPr>
              <a:t>. Dr. Lee explained how Jim Crow laws undermined the health of African-Americans </a:t>
            </a:r>
            <a:r>
              <a:rPr lang="en-US" sz="1400" dirty="0" smtClean="0">
                <a:latin typeface="Times"/>
                <a:cs typeface="Times"/>
              </a:rPr>
              <a:t>Houstonians. He </a:t>
            </a:r>
            <a:r>
              <a:rPr lang="en-US" sz="1400" dirty="0">
                <a:latin typeface="Times"/>
                <a:cs typeface="Times"/>
              </a:rPr>
              <a:t>was the first native Texan to serve as president </a:t>
            </a:r>
            <a:r>
              <a:rPr lang="en-US" sz="1400" dirty="0" smtClean="0">
                <a:latin typeface="Times"/>
                <a:cs typeface="Times"/>
              </a:rPr>
              <a:t>of </a:t>
            </a:r>
            <a:r>
              <a:rPr lang="en-US" sz="1400" dirty="0">
                <a:latin typeface="Times"/>
                <a:cs typeface="Times"/>
              </a:rPr>
              <a:t>NMA in 1943.</a:t>
            </a:r>
          </a:p>
          <a:p>
            <a:r>
              <a:rPr lang="en-US" sz="1400" dirty="0">
                <a:latin typeface="Times"/>
                <a:cs typeface="Times"/>
              </a:rPr>
              <a:t> </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3444" y="3353544"/>
            <a:ext cx="2206485" cy="3064545"/>
          </a:xfrm>
          <a:prstGeom prst="rect">
            <a:avLst/>
          </a:prstGeom>
          <a:ln w="38100">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3325091" y="3577455"/>
            <a:ext cx="2940627" cy="3108544"/>
          </a:xfrm>
          <a:prstGeom prst="rect">
            <a:avLst/>
          </a:prstGeom>
          <a:noFill/>
        </p:spPr>
        <p:txBody>
          <a:bodyPr wrap="square" rtlCol="0">
            <a:spAutoFit/>
          </a:bodyPr>
          <a:lstStyle/>
          <a:p>
            <a:r>
              <a:rPr lang="en-US" sz="1400" b="1" dirty="0">
                <a:solidFill>
                  <a:srgbClr val="800000"/>
                </a:solidFill>
                <a:latin typeface="Times"/>
                <a:cs typeface="Times"/>
              </a:rPr>
              <a:t>Charles Austin Whittier, MD,</a:t>
            </a:r>
            <a:r>
              <a:rPr lang="en-US" sz="1400" dirty="0">
                <a:solidFill>
                  <a:srgbClr val="800000"/>
                </a:solidFill>
                <a:latin typeface="Times"/>
                <a:cs typeface="Times"/>
              </a:rPr>
              <a:t> </a:t>
            </a:r>
            <a:r>
              <a:rPr lang="en-US" sz="1400" dirty="0">
                <a:latin typeface="Times"/>
                <a:cs typeface="Times"/>
              </a:rPr>
              <a:t>of San Antonio (1891-1969) was the second native Texan to lead </a:t>
            </a:r>
            <a:r>
              <a:rPr lang="en-US" sz="1400" dirty="0" smtClean="0">
                <a:latin typeface="Times"/>
                <a:cs typeface="Times"/>
              </a:rPr>
              <a:t>NMA </a:t>
            </a:r>
            <a:r>
              <a:rPr lang="en-US" sz="1400" dirty="0">
                <a:latin typeface="Times"/>
                <a:cs typeface="Times"/>
              </a:rPr>
              <a:t>in 1948. He moved to San Antonio after graduating and opened the Whittier Clinic in </a:t>
            </a:r>
            <a:r>
              <a:rPr lang="en-US" sz="1400" dirty="0" smtClean="0">
                <a:latin typeface="Times"/>
                <a:cs typeface="Times"/>
              </a:rPr>
              <a:t>1927. Bexar </a:t>
            </a:r>
            <a:r>
              <a:rPr lang="en-US" sz="1400" dirty="0">
                <a:latin typeface="Times"/>
                <a:cs typeface="Times"/>
              </a:rPr>
              <a:t>County physicians established the C. Austin Whittier Medical Society in his honor. During World War I, Dr. Whittier nursed his </a:t>
            </a:r>
            <a:r>
              <a:rPr lang="en-US" sz="1400" dirty="0" smtClean="0">
                <a:latin typeface="Times"/>
                <a:cs typeface="Times"/>
              </a:rPr>
              <a:t>friend, </a:t>
            </a:r>
            <a:r>
              <a:rPr lang="en-US" sz="1400" b="1" dirty="0">
                <a:solidFill>
                  <a:srgbClr val="800000"/>
                </a:solidFill>
                <a:latin typeface="Times"/>
                <a:cs typeface="Times"/>
              </a:rPr>
              <a:t>Dr. George Melton Wilkins</a:t>
            </a:r>
            <a:r>
              <a:rPr lang="en-US" sz="1400" dirty="0">
                <a:solidFill>
                  <a:srgbClr val="800000"/>
                </a:solidFill>
                <a:latin typeface="Times"/>
                <a:cs typeface="Times"/>
              </a:rPr>
              <a:t>, </a:t>
            </a:r>
            <a:r>
              <a:rPr lang="en-US" sz="1400" dirty="0">
                <a:latin typeface="Times"/>
                <a:cs typeface="Times"/>
              </a:rPr>
              <a:t>back to health. Dr. Wilkins </a:t>
            </a:r>
            <a:r>
              <a:rPr lang="en-US" sz="1400" dirty="0" smtClean="0">
                <a:latin typeface="Times"/>
                <a:cs typeface="Times"/>
              </a:rPr>
              <a:t>was </a:t>
            </a:r>
            <a:r>
              <a:rPr lang="en-US" sz="1400" dirty="0">
                <a:latin typeface="Times"/>
                <a:cs typeface="Times"/>
              </a:rPr>
              <a:t>suffering from flu during the flu pandemic of 1918.</a:t>
            </a:r>
          </a:p>
          <a:p>
            <a:r>
              <a:rPr lang="en-US" sz="1400" dirty="0">
                <a:latin typeface="Times"/>
                <a:cs typeface="Times"/>
              </a:rPr>
              <a:t> </a:t>
            </a:r>
          </a:p>
        </p:txBody>
      </p:sp>
      <p:pic>
        <p:nvPicPr>
          <p:cNvPr id="5" name="Picture 4"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6" name="Picture 5" descr="H. E. Le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867" y="622166"/>
            <a:ext cx="2346089" cy="3397649"/>
          </a:xfrm>
          <a:prstGeom prst="rect">
            <a:avLst/>
          </a:prstGeom>
          <a:ln w="381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414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0873" y="862855"/>
            <a:ext cx="3020149" cy="4449508"/>
          </a:xfrm>
          <a:prstGeom prst="rect">
            <a:avLst/>
          </a:prstGeom>
          <a:ln w="381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4023361" y="1741713"/>
            <a:ext cx="4168190" cy="2462213"/>
          </a:xfrm>
          <a:prstGeom prst="rect">
            <a:avLst/>
          </a:prstGeom>
          <a:noFill/>
        </p:spPr>
        <p:txBody>
          <a:bodyPr wrap="square" rtlCol="0">
            <a:spAutoFit/>
          </a:bodyPr>
          <a:lstStyle/>
          <a:p>
            <a:r>
              <a:rPr lang="en-US" sz="1400" b="1" dirty="0">
                <a:solidFill>
                  <a:srgbClr val="800000"/>
                </a:solidFill>
                <a:latin typeface="Times"/>
                <a:cs typeface="Times"/>
              </a:rPr>
              <a:t>Thelma Patten-Law, MD,</a:t>
            </a:r>
            <a:r>
              <a:rPr lang="en-US" sz="1400" dirty="0">
                <a:solidFill>
                  <a:srgbClr val="800000"/>
                </a:solidFill>
                <a:latin typeface="Times"/>
                <a:cs typeface="Times"/>
              </a:rPr>
              <a:t> </a:t>
            </a:r>
            <a:r>
              <a:rPr lang="en-US" sz="1400" dirty="0">
                <a:latin typeface="Times"/>
                <a:cs typeface="Times"/>
              </a:rPr>
              <a:t>(1900-68) was the first woman physician to lead the Lone Star State Medical Association, serving in 1939-40. During her term as president, the National Medical Association held its annual meeting for the first time in Texas (in Houston). She was the first African-American woman to practice medicine in Houston and the first female obstetrics-gynecology specialist in the </a:t>
            </a:r>
            <a:r>
              <a:rPr lang="en-US" sz="1400" dirty="0" smtClean="0">
                <a:latin typeface="Times"/>
                <a:cs typeface="Times"/>
              </a:rPr>
              <a:t>state. In </a:t>
            </a:r>
            <a:r>
              <a:rPr lang="en-US" sz="1400" dirty="0">
                <a:latin typeface="Times"/>
                <a:cs typeface="Times"/>
              </a:rPr>
              <a:t>1934, she joined the medical staff at the Maternal Health Center in Houston in the Third Ward. It became Planned Parenthood.</a:t>
            </a:r>
          </a:p>
        </p:txBody>
      </p:sp>
      <p:pic>
        <p:nvPicPr>
          <p:cNvPr id="4" name="Picture 3"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475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4293" y="895537"/>
            <a:ext cx="4129705" cy="3754874"/>
          </a:xfrm>
          <a:prstGeom prst="rect">
            <a:avLst/>
          </a:prstGeom>
          <a:noFill/>
        </p:spPr>
        <p:txBody>
          <a:bodyPr wrap="square" rtlCol="0">
            <a:spAutoFit/>
          </a:bodyPr>
          <a:lstStyle/>
          <a:p>
            <a:r>
              <a:rPr lang="en-US" sz="1400" b="1" dirty="0" smtClean="0">
                <a:solidFill>
                  <a:srgbClr val="800000"/>
                </a:solidFill>
                <a:latin typeface="Times"/>
                <a:cs typeface="Times"/>
              </a:rPr>
              <a:t>Edith </a:t>
            </a:r>
            <a:r>
              <a:rPr lang="en-US" sz="1400" b="1" dirty="0">
                <a:solidFill>
                  <a:srgbClr val="800000"/>
                </a:solidFill>
                <a:latin typeface="Times"/>
                <a:cs typeface="Times"/>
              </a:rPr>
              <a:t>Irby Jones,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a:latin typeface="Times"/>
                <a:cs typeface="Times"/>
              </a:rPr>
              <a:t>of Houston (1927-) became the first woman to lead the NMA in 1985. In 1948 she was the first African-American to integrate a medical school in the South when she was admitted to the University of Arkansas Medical School in Little Rock, graduating in 1952. She moved to Houston to participate in a residency program in internal medicine at Baylor University College of Medicine. Dr. Jones spent most of her residency at a Veterans Administration hospital in Houston because segregation was banned at military and federal hospitals. She established the Dr. Edith Irby Jones Health Clinics in Vera Cruz, Mexico, and </a:t>
            </a:r>
            <a:r>
              <a:rPr lang="en-US" sz="1400" dirty="0" err="1">
                <a:latin typeface="Times"/>
                <a:cs typeface="Times"/>
              </a:rPr>
              <a:t>Vaudreuil</a:t>
            </a:r>
            <a:r>
              <a:rPr lang="en-US" sz="1400" dirty="0">
                <a:latin typeface="Times"/>
                <a:cs typeface="Times"/>
              </a:rPr>
              <a:t>, Haiti. She is a charter member of the Physicians for Human Rights, which won the Nobel Peace Prize in 1997</a:t>
            </a:r>
            <a:r>
              <a:rPr lang="en-US" sz="1400" dirty="0" smtClean="0">
                <a:latin typeface="Times"/>
                <a:cs typeface="Times"/>
              </a:rPr>
              <a:t>. Dr. Jones continues to practice medicine in Houston.</a:t>
            </a:r>
            <a:endParaRPr lang="en-US" sz="1400" dirty="0">
              <a:latin typeface="Times"/>
              <a:cs typeface="Times"/>
            </a:endParaRPr>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5" name="Picture 4" descr="Edith Irby Jones You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918" y="895536"/>
            <a:ext cx="2962656" cy="4325112"/>
          </a:xfrm>
          <a:prstGeom prst="rect">
            <a:avLst/>
          </a:prstGeom>
          <a:ln w="381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424872" y="6225126"/>
            <a:ext cx="8626764" cy="461665"/>
          </a:xfrm>
          <a:prstGeom prst="rect">
            <a:avLst/>
          </a:prstGeom>
          <a:noFill/>
        </p:spPr>
        <p:txBody>
          <a:bodyPr wrap="square" rtlCol="0">
            <a:spAutoFit/>
          </a:bodyPr>
          <a:lstStyle/>
          <a:p>
            <a:r>
              <a:rPr lang="en-US" sz="1200" dirty="0" smtClean="0">
                <a:latin typeface="Times"/>
                <a:cs typeface="Times"/>
              </a:rPr>
              <a:t>* Indicates membership in the Texas Medical Association. All African-Americans portrayed in this exhibit were members of LSSMA </a:t>
            </a:r>
            <a:br>
              <a:rPr lang="en-US" sz="1200" dirty="0" smtClean="0">
                <a:latin typeface="Times"/>
                <a:cs typeface="Times"/>
              </a:rPr>
            </a:br>
            <a:r>
              <a:rPr lang="en-US" sz="1200" dirty="0" smtClean="0">
                <a:latin typeface="Times"/>
                <a:cs typeface="Times"/>
              </a:rPr>
              <a:t>and NMA. After integration, some held dual memberships.</a:t>
            </a:r>
            <a:endParaRPr lang="en-US" sz="1200" dirty="0">
              <a:latin typeface="Times"/>
              <a:cs typeface="Times"/>
            </a:endParaRPr>
          </a:p>
        </p:txBody>
      </p:sp>
    </p:spTree>
    <p:extLst>
      <p:ext uri="{BB962C8B-B14F-4D97-AF65-F5344CB8AC3E}">
        <p14:creationId xmlns:p14="http://schemas.microsoft.com/office/powerpoint/2010/main" val="14792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6143" y="609470"/>
            <a:ext cx="7512962" cy="4877900"/>
          </a:xfrm>
          <a:prstGeom prst="rect">
            <a:avLst/>
          </a:prstGeom>
          <a:ln w="38100">
            <a:solidFill>
              <a:srgbClr val="FFFFFF"/>
            </a:solidFill>
          </a:ln>
          <a:effectLst>
            <a:outerShdw blurRad="292100" dist="139700" dir="2700000" algn="tl" rotWithShape="0">
              <a:srgbClr val="333333">
                <a:alpha val="65000"/>
              </a:srgbClr>
            </a:outerShdw>
          </a:effectLst>
        </p:spPr>
      </p:pic>
      <p:sp>
        <p:nvSpPr>
          <p:cNvPr id="3" name="TextBox 2"/>
          <p:cNvSpPr txBox="1"/>
          <p:nvPr/>
        </p:nvSpPr>
        <p:spPr>
          <a:xfrm>
            <a:off x="1219199" y="5634447"/>
            <a:ext cx="7358743" cy="307777"/>
          </a:xfrm>
          <a:prstGeom prst="rect">
            <a:avLst/>
          </a:prstGeom>
          <a:noFill/>
        </p:spPr>
        <p:txBody>
          <a:bodyPr wrap="square" rtlCol="0">
            <a:spAutoFit/>
          </a:bodyPr>
          <a:lstStyle/>
          <a:p>
            <a:r>
              <a:rPr lang="en-US" sz="1400" dirty="0" smtClean="0">
                <a:latin typeface="Times"/>
                <a:cs typeface="Times"/>
              </a:rPr>
              <a:t>LSSMA members at </a:t>
            </a:r>
            <a:r>
              <a:rPr lang="en-US" sz="1400" dirty="0">
                <a:latin typeface="Times"/>
                <a:cs typeface="Times"/>
              </a:rPr>
              <a:t>the 1947 </a:t>
            </a:r>
            <a:r>
              <a:rPr lang="en-US" sz="1400" dirty="0" smtClean="0">
                <a:latin typeface="Times"/>
                <a:cs typeface="Times"/>
              </a:rPr>
              <a:t>NMA meeting </a:t>
            </a:r>
            <a:r>
              <a:rPr lang="en-US" sz="1400" dirty="0">
                <a:latin typeface="Times"/>
                <a:cs typeface="Times"/>
              </a:rPr>
              <a:t>in Los Angeles</a:t>
            </a:r>
          </a:p>
        </p:txBody>
      </p:sp>
      <p:pic>
        <p:nvPicPr>
          <p:cNvPr id="4" name="Picture 3"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02651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1507" y="1829616"/>
            <a:ext cx="5099119" cy="4524316"/>
          </a:xfrm>
          <a:prstGeom prst="rect">
            <a:avLst/>
          </a:prstGeom>
          <a:noFill/>
        </p:spPr>
        <p:txBody>
          <a:bodyPr wrap="square" rtlCol="0">
            <a:spAutoFit/>
          </a:bodyPr>
          <a:lstStyle/>
          <a:p>
            <a:r>
              <a:rPr lang="en-US" dirty="0" smtClean="0">
                <a:latin typeface="Times"/>
                <a:cs typeface="Times"/>
              </a:rPr>
              <a:t>When </a:t>
            </a:r>
            <a:r>
              <a:rPr lang="en-US" dirty="0">
                <a:latin typeface="Times"/>
                <a:cs typeface="Times"/>
              </a:rPr>
              <a:t>hospitals opened in Texas, African-American physicians and their patients were not welcome. If admitted, these patients were placed in separate wards, often in the basement or even less desirable location</a:t>
            </a:r>
            <a:r>
              <a:rPr lang="en-US" dirty="0">
                <a:solidFill>
                  <a:srgbClr val="800000"/>
                </a:solidFill>
                <a:latin typeface="Times"/>
                <a:cs typeface="Times"/>
              </a:rPr>
              <a:t>. </a:t>
            </a:r>
            <a:r>
              <a:rPr lang="en-US" b="1" dirty="0">
                <a:solidFill>
                  <a:srgbClr val="800000"/>
                </a:solidFill>
                <a:latin typeface="Times"/>
                <a:cs typeface="Times"/>
              </a:rPr>
              <a:t>George S. Conner, </a:t>
            </a:r>
            <a:r>
              <a:rPr lang="en-US" b="1" dirty="0" smtClean="0">
                <a:solidFill>
                  <a:srgbClr val="800000"/>
                </a:solidFill>
                <a:latin typeface="Times"/>
                <a:cs typeface="Times"/>
              </a:rPr>
              <a:t>MD, </a:t>
            </a:r>
            <a:r>
              <a:rPr lang="en-US" dirty="0">
                <a:latin typeface="Times"/>
                <a:cs typeface="Times"/>
              </a:rPr>
              <a:t>(1864-1939) the fourth African-American to practice medicine in Waco, recalled having to pay a doctor with hospital privileges $75 in 1939 to operate on his patient. </a:t>
            </a:r>
          </a:p>
          <a:p>
            <a:r>
              <a:rPr lang="en-US" dirty="0">
                <a:latin typeface="Times"/>
                <a:cs typeface="Times"/>
              </a:rPr>
              <a:t> </a:t>
            </a:r>
          </a:p>
          <a:p>
            <a:r>
              <a:rPr lang="en-US" dirty="0">
                <a:latin typeface="Times"/>
                <a:cs typeface="Times"/>
              </a:rPr>
              <a:t>Segregation and the need to provide clinical training to medical students denied hospital privileges led to the black hospital movement. Jim Crow laws prevented physicians in the South from utilizing modern medical services offered in the hospitals not open to them, such as x-ray machines and clinical laboratories.</a:t>
            </a:r>
          </a:p>
        </p:txBody>
      </p:sp>
      <p:sp>
        <p:nvSpPr>
          <p:cNvPr id="5" name="Rectangle 4"/>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77982" y="563526"/>
            <a:ext cx="8458200" cy="808073"/>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dirty="0" smtClean="0">
                <a:solidFill>
                  <a:schemeClr val="bg2">
                    <a:lumMod val="90000"/>
                  </a:schemeClr>
                </a:solidFill>
                <a:latin typeface="Times"/>
                <a:cs typeface="Times"/>
              </a:rPr>
              <a:t>The Black Hospital Movement</a:t>
            </a:r>
            <a:endParaRPr lang="en-US" dirty="0">
              <a:solidFill>
                <a:schemeClr val="bg2">
                  <a:lumMod val="90000"/>
                </a:schemeClr>
              </a:solidFill>
              <a:latin typeface="Times"/>
              <a:cs typeface="Times"/>
            </a:endParaRPr>
          </a:p>
        </p:txBody>
      </p:sp>
      <p:pic>
        <p:nvPicPr>
          <p:cNvPr id="1026" name="Picture 2" descr="http://t2.gstatic.com/images?q=tbn:ANd9GcRSiQ6-Ta2AivyoLMuALwdLIciz1B3ezSRdDbXgz-PEWx2IvpbtQ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883" y="1912700"/>
            <a:ext cx="3152961" cy="2524881"/>
          </a:xfrm>
          <a:prstGeom prst="rect">
            <a:avLst/>
          </a:prstGeom>
          <a:ln w="38100" cmpd="sng">
            <a:solidFill>
              <a:srgbClr val="FFFFFF"/>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53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496" y="771074"/>
            <a:ext cx="8185361" cy="6093977"/>
          </a:xfrm>
          <a:prstGeom prst="rect">
            <a:avLst/>
          </a:prstGeom>
        </p:spPr>
        <p:txBody>
          <a:bodyPr wrap="square">
            <a:spAutoFit/>
          </a:bodyPr>
          <a:lstStyle/>
          <a:p>
            <a:r>
              <a:rPr lang="en-US" sz="2500" dirty="0">
                <a:latin typeface="Times"/>
                <a:cs typeface="Times"/>
              </a:rPr>
              <a:t>The first African-American physician earned his medical degree in Glasgow, Scotland, in 1837.</a:t>
            </a:r>
          </a:p>
          <a:p>
            <a:r>
              <a:rPr lang="en-US" sz="2500" dirty="0">
                <a:latin typeface="Times"/>
                <a:cs typeface="Times"/>
              </a:rPr>
              <a:t> </a:t>
            </a:r>
          </a:p>
          <a:p>
            <a:r>
              <a:rPr lang="en-US" sz="2500" dirty="0">
                <a:latin typeface="Times"/>
                <a:cs typeface="Times"/>
              </a:rPr>
              <a:t>Ten years later </a:t>
            </a:r>
            <a:r>
              <a:rPr lang="en-US" sz="2500" b="1" dirty="0">
                <a:solidFill>
                  <a:srgbClr val="800000"/>
                </a:solidFill>
                <a:latin typeface="Times"/>
                <a:cs typeface="Times"/>
              </a:rPr>
              <a:t>David J. Peck </a:t>
            </a:r>
            <a:r>
              <a:rPr lang="en-US" sz="2500" dirty="0">
                <a:latin typeface="Times"/>
                <a:cs typeface="Times"/>
              </a:rPr>
              <a:t>of </a:t>
            </a:r>
            <a:r>
              <a:rPr lang="en-US" sz="2500" dirty="0" smtClean="0">
                <a:latin typeface="Times"/>
                <a:cs typeface="Times"/>
              </a:rPr>
              <a:t>Pittsburgh, Pa., was </a:t>
            </a:r>
            <a:r>
              <a:rPr lang="en-US" sz="2500" dirty="0">
                <a:latin typeface="Times"/>
                <a:cs typeface="Times"/>
              </a:rPr>
              <a:t>the first to gain the coveted degree in America at Rush Medical College in Chicago.</a:t>
            </a:r>
          </a:p>
          <a:p>
            <a:r>
              <a:rPr lang="en-US" sz="2500" dirty="0">
                <a:latin typeface="Times"/>
                <a:cs typeface="Times"/>
              </a:rPr>
              <a:t> </a:t>
            </a:r>
          </a:p>
          <a:p>
            <a:r>
              <a:rPr lang="en-US" sz="2500" dirty="0">
                <a:latin typeface="Times"/>
                <a:cs typeface="Times"/>
              </a:rPr>
              <a:t>When the Civil War began, at least 10 medical schools in the North accepted African-American applicants, though few graduated.</a:t>
            </a:r>
          </a:p>
          <a:p>
            <a:r>
              <a:rPr lang="en-US" sz="2500" dirty="0">
                <a:latin typeface="Times"/>
                <a:cs typeface="Times"/>
              </a:rPr>
              <a:t> </a:t>
            </a:r>
          </a:p>
          <a:p>
            <a:r>
              <a:rPr lang="en-US" sz="2500" dirty="0">
                <a:latin typeface="Times"/>
                <a:cs typeface="Times"/>
              </a:rPr>
              <a:t>Fourteen medical schools were established after the Civil War for slaves or their children to become much-needed physicians. Only Howard University and </a:t>
            </a:r>
            <a:r>
              <a:rPr lang="en-US" sz="2500" dirty="0" err="1">
                <a:latin typeface="Times"/>
                <a:cs typeface="Times"/>
              </a:rPr>
              <a:t>Meharry</a:t>
            </a:r>
            <a:r>
              <a:rPr lang="en-US" sz="2500" dirty="0">
                <a:latin typeface="Times"/>
                <a:cs typeface="Times"/>
              </a:rPr>
              <a:t> Medical College survive today.</a:t>
            </a:r>
          </a:p>
        </p:txBody>
      </p:sp>
      <p:pic>
        <p:nvPicPr>
          <p:cNvPr id="7" name="Picture 6"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498"/>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12212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3525" y="1050684"/>
            <a:ext cx="3417380" cy="2105655"/>
          </a:xfrm>
          <a:prstGeom prst="rect">
            <a:avLst/>
          </a:prstGeom>
          <a:noFill/>
        </p:spPr>
        <p:txBody>
          <a:bodyPr wrap="square" rtlCol="0">
            <a:spAutoFit/>
          </a:bodyPr>
          <a:lstStyle/>
          <a:p>
            <a:r>
              <a:rPr lang="en-US" sz="1400" b="1" dirty="0">
                <a:solidFill>
                  <a:srgbClr val="800000"/>
                </a:solidFill>
                <a:latin typeface="Times"/>
                <a:cs typeface="Times"/>
              </a:rPr>
              <a:t>Arthur Elbert Jones, MD,</a:t>
            </a:r>
            <a:r>
              <a:rPr lang="en-US" sz="1400" dirty="0">
                <a:solidFill>
                  <a:srgbClr val="800000"/>
                </a:solidFill>
                <a:latin typeface="Times"/>
                <a:cs typeface="Times"/>
              </a:rPr>
              <a:t> </a:t>
            </a:r>
            <a:r>
              <a:rPr lang="en-US" sz="1400" dirty="0">
                <a:latin typeface="Times"/>
                <a:cs typeface="Times"/>
              </a:rPr>
              <a:t>(1888-1969) graduated from </a:t>
            </a:r>
            <a:r>
              <a:rPr lang="en-US" sz="1400" dirty="0" err="1">
                <a:latin typeface="Times"/>
                <a:cs typeface="Times"/>
              </a:rPr>
              <a:t>Meharry</a:t>
            </a:r>
            <a:r>
              <a:rPr lang="en-US" sz="1400" dirty="0">
                <a:latin typeface="Times"/>
                <a:cs typeface="Times"/>
              </a:rPr>
              <a:t> in 1916 and opened a medical practice in Houston. As Lone Star State Medical Association president in 1925-26, Dr. Jones told members, “We must build hospitals … for our own protection … our own advancement and for the best for our patients … until such a time when we can attract help from outside.”</a:t>
            </a:r>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6169" y="1050684"/>
            <a:ext cx="3575925" cy="4568194"/>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772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91922" y="638001"/>
            <a:ext cx="2416877" cy="2462213"/>
          </a:xfrm>
          <a:prstGeom prst="rect">
            <a:avLst/>
          </a:prstGeom>
          <a:noFill/>
        </p:spPr>
        <p:txBody>
          <a:bodyPr wrap="square" rtlCol="0">
            <a:spAutoFit/>
          </a:bodyPr>
          <a:lstStyle/>
          <a:p>
            <a:r>
              <a:rPr lang="en-US" sz="1400" dirty="0">
                <a:latin typeface="Times"/>
                <a:cs typeface="Times"/>
              </a:rPr>
              <a:t>One of the earliest black hospitals in Texas was opened in 1916 by</a:t>
            </a:r>
            <a:r>
              <a:rPr lang="en-US" sz="1400" b="1" dirty="0">
                <a:latin typeface="Times"/>
                <a:cs typeface="Times"/>
              </a:rPr>
              <a:t> </a:t>
            </a:r>
            <a:r>
              <a:rPr lang="en-US" sz="1400" b="1" dirty="0">
                <a:solidFill>
                  <a:srgbClr val="800000"/>
                </a:solidFill>
                <a:latin typeface="Times"/>
                <a:cs typeface="Times"/>
              </a:rPr>
              <a:t>William Arthur Hammond Sr., MD,</a:t>
            </a:r>
            <a:r>
              <a:rPr lang="en-US" sz="1400" dirty="0">
                <a:solidFill>
                  <a:srgbClr val="800000"/>
                </a:solidFill>
                <a:latin typeface="Times"/>
                <a:cs typeface="Times"/>
              </a:rPr>
              <a:t> </a:t>
            </a:r>
            <a:r>
              <a:rPr lang="en-US" sz="1400" dirty="0">
                <a:latin typeface="Times"/>
                <a:cs typeface="Times"/>
              </a:rPr>
              <a:t>(1891-1973) who was born in Calvert. He attended Bishop College and Prairie View, and graduated from </a:t>
            </a:r>
            <a:r>
              <a:rPr lang="en-US" sz="1400" dirty="0" err="1">
                <a:latin typeface="Times"/>
                <a:cs typeface="Times"/>
              </a:rPr>
              <a:t>Meharry</a:t>
            </a:r>
            <a:r>
              <a:rPr lang="en-US" sz="1400" dirty="0">
                <a:latin typeface="Times"/>
                <a:cs typeface="Times"/>
              </a:rPr>
              <a:t> in 1916. He opened his practice and Hammond Hospital in Bryan that same </a:t>
            </a:r>
            <a:r>
              <a:rPr lang="en-US" sz="1400" dirty="0" smtClean="0">
                <a:latin typeface="Times"/>
                <a:cs typeface="Times"/>
              </a:rPr>
              <a:t>year.</a:t>
            </a:r>
            <a:endParaRPr lang="en-US" sz="1400" dirty="0">
              <a:latin typeface="Times"/>
              <a:cs typeface="Times"/>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8189" y="3551202"/>
            <a:ext cx="4617549" cy="1632245"/>
          </a:xfrm>
          <a:prstGeom prst="rect">
            <a:avLst/>
          </a:prstGeom>
          <a:ln w="38100">
            <a:solidFill>
              <a:schemeClr val="bg1"/>
            </a:solidFill>
          </a:ln>
          <a:effectLst>
            <a:outerShdw blurRad="292100" dist="139700" dir="2700000" algn="tl" rotWithShape="0">
              <a:srgbClr val="333333">
                <a:alpha val="65000"/>
              </a:srgbClr>
            </a:outerShdw>
          </a:effectLst>
        </p:spPr>
      </p:pic>
      <p:sp>
        <p:nvSpPr>
          <p:cNvPr id="6" name="TextBox 5"/>
          <p:cNvSpPr txBox="1"/>
          <p:nvPr/>
        </p:nvSpPr>
        <p:spPr>
          <a:xfrm>
            <a:off x="4261785" y="5333852"/>
            <a:ext cx="4188824" cy="1169551"/>
          </a:xfrm>
          <a:prstGeom prst="rect">
            <a:avLst/>
          </a:prstGeom>
          <a:noFill/>
        </p:spPr>
        <p:txBody>
          <a:bodyPr wrap="square" rtlCol="0">
            <a:spAutoFit/>
          </a:bodyPr>
          <a:lstStyle/>
          <a:p>
            <a:r>
              <a:rPr lang="en-US" sz="1400" b="1" dirty="0">
                <a:solidFill>
                  <a:srgbClr val="800000"/>
                </a:solidFill>
                <a:latin typeface="Times"/>
                <a:cs typeface="Times"/>
              </a:rPr>
              <a:t>Homer Leroy Williams, MD</a:t>
            </a:r>
            <a:r>
              <a:rPr lang="en-US" sz="1400" dirty="0">
                <a:solidFill>
                  <a:srgbClr val="800000"/>
                </a:solidFill>
                <a:latin typeface="Times"/>
                <a:cs typeface="Times"/>
              </a:rPr>
              <a:t>, </a:t>
            </a:r>
            <a:r>
              <a:rPr lang="en-US" sz="1400" dirty="0">
                <a:latin typeface="Times"/>
                <a:cs typeface="Times"/>
              </a:rPr>
              <a:t>(?-?) was born and educated in Milam County. After graduating from </a:t>
            </a:r>
            <a:r>
              <a:rPr lang="en-US" sz="1400" dirty="0" err="1">
                <a:latin typeface="Times"/>
                <a:cs typeface="Times"/>
              </a:rPr>
              <a:t>Meharry</a:t>
            </a:r>
            <a:r>
              <a:rPr lang="en-US" sz="1400" dirty="0">
                <a:latin typeface="Times"/>
                <a:cs typeface="Times"/>
              </a:rPr>
              <a:t> in </a:t>
            </a:r>
            <a:r>
              <a:rPr lang="en-US" sz="1400" dirty="0" smtClean="0">
                <a:latin typeface="Times"/>
                <a:cs typeface="Times"/>
              </a:rPr>
              <a:t>1926, </a:t>
            </a:r>
            <a:r>
              <a:rPr lang="en-US" sz="1400" dirty="0">
                <a:latin typeface="Times"/>
                <a:cs typeface="Times"/>
              </a:rPr>
              <a:t>he opened a medical office. He later opened Williams Health Center in Marlin, where physiotherapy was his specialty. </a:t>
            </a:r>
          </a:p>
        </p:txBody>
      </p:sp>
      <p:pic>
        <p:nvPicPr>
          <p:cNvPr id="7" name="Picture 6"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50871" y="3432031"/>
            <a:ext cx="2320669" cy="2869718"/>
          </a:xfrm>
          <a:prstGeom prst="rect">
            <a:avLst/>
          </a:prstGeom>
          <a:ln w="38100">
            <a:solidFill>
              <a:schemeClr val="bg1"/>
            </a:solidFill>
          </a:ln>
          <a:effectLst>
            <a:outerShdw blurRad="292100" dist="139700" dir="2700000" algn="tl" rotWithShape="0">
              <a:srgbClr val="333333">
                <a:alpha val="65000"/>
              </a:srgbClr>
            </a:outerShdw>
          </a:effectLst>
        </p:spPr>
      </p:pic>
      <p:pic>
        <p:nvPicPr>
          <p:cNvPr id="8" name="Picture 7" descr="hammond yellow.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14909" y="737530"/>
            <a:ext cx="5168392" cy="1972098"/>
          </a:xfrm>
          <a:prstGeom prst="rect">
            <a:avLst/>
          </a:prstGeom>
          <a:ln w="38100">
            <a:solidFill>
              <a:srgbClr val="FFFFFF"/>
            </a:solidFill>
          </a:ln>
          <a:effectLst>
            <a:outerShdw blurRad="190500" algn="tl" rotWithShape="0">
              <a:srgbClr val="000000">
                <a:alpha val="70000"/>
              </a:srgbClr>
            </a:outerShdw>
          </a:effectLst>
        </p:spPr>
      </p:pic>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2069" y="615631"/>
            <a:ext cx="2017603" cy="2506159"/>
          </a:xfrm>
          <a:prstGeom prst="rect">
            <a:avLst/>
          </a:prstGeom>
          <a:ln w="381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3613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409" y="4588688"/>
            <a:ext cx="6859514" cy="1384995"/>
          </a:xfrm>
          <a:prstGeom prst="rect">
            <a:avLst/>
          </a:prstGeom>
          <a:noFill/>
        </p:spPr>
        <p:txBody>
          <a:bodyPr wrap="square" rtlCol="0">
            <a:spAutoFit/>
          </a:bodyPr>
          <a:lstStyle/>
          <a:p>
            <a:r>
              <a:rPr lang="en-US" sz="1400" dirty="0">
                <a:latin typeface="Times"/>
                <a:cs typeface="Times"/>
              </a:rPr>
              <a:t>In 1918 Union </a:t>
            </a:r>
            <a:r>
              <a:rPr lang="en-US" sz="1400" dirty="0" smtClean="0">
                <a:latin typeface="Times"/>
                <a:cs typeface="Times"/>
              </a:rPr>
              <a:t>Hospitals the </a:t>
            </a:r>
            <a:r>
              <a:rPr lang="en-US" sz="1400" dirty="0">
                <a:latin typeface="Times"/>
                <a:cs typeface="Times"/>
              </a:rPr>
              <a:t>first black hospital opened in </a:t>
            </a:r>
            <a:r>
              <a:rPr lang="en-US" sz="1400" dirty="0" smtClean="0">
                <a:latin typeface="Times"/>
                <a:cs typeface="Times"/>
              </a:rPr>
              <a:t>Houston. When </a:t>
            </a:r>
            <a:r>
              <a:rPr lang="en-US" sz="1400" dirty="0">
                <a:latin typeface="Times"/>
                <a:cs typeface="Times"/>
              </a:rPr>
              <a:t>more space was needed, founders </a:t>
            </a:r>
            <a:r>
              <a:rPr lang="en-US" sz="1400" b="1" dirty="0">
                <a:solidFill>
                  <a:srgbClr val="800000"/>
                </a:solidFill>
                <a:latin typeface="Times"/>
                <a:cs typeface="Times"/>
              </a:rPr>
              <a:t>Benjamin Jesse Covington, MD; Rupert O. </a:t>
            </a:r>
            <a:r>
              <a:rPr lang="en-US" sz="1400" b="1" dirty="0" err="1">
                <a:solidFill>
                  <a:srgbClr val="800000"/>
                </a:solidFill>
                <a:latin typeface="Times"/>
                <a:cs typeface="Times"/>
              </a:rPr>
              <a:t>Roett</a:t>
            </a:r>
            <a:r>
              <a:rPr lang="en-US" sz="1400" b="1" dirty="0">
                <a:solidFill>
                  <a:srgbClr val="800000"/>
                </a:solidFill>
                <a:latin typeface="Times"/>
                <a:cs typeface="Times"/>
              </a:rPr>
              <a:t>, MD; Henry E. Lee, MD; French F. Stone, MD; and Charles A. Jackson, </a:t>
            </a:r>
            <a:r>
              <a:rPr lang="en-US" sz="1400" b="1" dirty="0" smtClean="0">
                <a:solidFill>
                  <a:srgbClr val="800000"/>
                </a:solidFill>
                <a:latin typeface="Times"/>
                <a:cs typeface="Times"/>
              </a:rPr>
              <a:t>MD,</a:t>
            </a:r>
            <a:r>
              <a:rPr lang="en-US" sz="1400" dirty="0" smtClean="0">
                <a:solidFill>
                  <a:srgbClr val="800000"/>
                </a:solidFill>
                <a:latin typeface="Times"/>
                <a:cs typeface="Times"/>
              </a:rPr>
              <a:t> </a:t>
            </a:r>
            <a:r>
              <a:rPr lang="en-US" sz="1400" dirty="0">
                <a:latin typeface="Times"/>
                <a:cs typeface="Times"/>
              </a:rPr>
              <a:t>were helped by Houston oilman-philanthropist Joseph S. </a:t>
            </a:r>
            <a:r>
              <a:rPr lang="en-US" sz="1400" dirty="0" err="1">
                <a:latin typeface="Times"/>
                <a:cs typeface="Times"/>
              </a:rPr>
              <a:t>Cullinan</a:t>
            </a:r>
            <a:r>
              <a:rPr lang="en-US" sz="1400" dirty="0">
                <a:latin typeface="Times"/>
                <a:cs typeface="Times"/>
              </a:rPr>
              <a:t>. He made a large donation in memory of his son, who was impressed by the African-American troops he led in World War I. </a:t>
            </a:r>
            <a:r>
              <a:rPr lang="en-US" sz="1400" dirty="0" smtClean="0">
                <a:latin typeface="Times"/>
                <a:cs typeface="Times"/>
              </a:rPr>
              <a:t>Houston </a:t>
            </a:r>
            <a:r>
              <a:rPr lang="en-US" sz="1400" dirty="0">
                <a:latin typeface="Times"/>
                <a:cs typeface="Times"/>
              </a:rPr>
              <a:t>Negro Hospital opened in 1926 with 50 beds. </a:t>
            </a:r>
            <a:r>
              <a:rPr lang="en-US" sz="1400" dirty="0" smtClean="0">
                <a:latin typeface="Times"/>
                <a:cs typeface="Times"/>
              </a:rPr>
              <a:t>It </a:t>
            </a:r>
            <a:r>
              <a:rPr lang="en-US" sz="1400" dirty="0">
                <a:latin typeface="Times"/>
                <a:cs typeface="Times"/>
              </a:rPr>
              <a:t>became Riverside General Hospital.</a:t>
            </a:r>
          </a:p>
        </p:txBody>
      </p:sp>
      <p:sp>
        <p:nvSpPr>
          <p:cNvPr id="3" name="TextBox 2"/>
          <p:cNvSpPr txBox="1"/>
          <p:nvPr/>
        </p:nvSpPr>
        <p:spPr>
          <a:xfrm>
            <a:off x="3805646" y="1497874"/>
            <a:ext cx="1830629" cy="369332"/>
          </a:xfrm>
          <a:prstGeom prst="rect">
            <a:avLst/>
          </a:prstGeom>
          <a:noFill/>
        </p:spPr>
        <p:txBody>
          <a:bodyPr wrap="none" rtlCol="0">
            <a:spAutoFit/>
          </a:bodyPr>
          <a:lstStyle/>
          <a:p>
            <a:r>
              <a:rPr lang="en-US" dirty="0" smtClean="0"/>
              <a:t>You have image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409" y="889458"/>
            <a:ext cx="6859514" cy="3512071"/>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6011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7351" y="696698"/>
            <a:ext cx="1637196" cy="2124548"/>
          </a:xfrm>
          <a:prstGeom prst="rect">
            <a:avLst/>
          </a:prstGeom>
          <a:ln w="3810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2205336" y="696697"/>
            <a:ext cx="2490651" cy="2462213"/>
          </a:xfrm>
          <a:prstGeom prst="rect">
            <a:avLst/>
          </a:prstGeom>
          <a:noFill/>
        </p:spPr>
        <p:txBody>
          <a:bodyPr wrap="square" rtlCol="0">
            <a:spAutoFit/>
          </a:bodyPr>
          <a:lstStyle/>
          <a:p>
            <a:r>
              <a:rPr lang="en-US" sz="1400" b="1" dirty="0">
                <a:solidFill>
                  <a:srgbClr val="800000"/>
                </a:solidFill>
                <a:latin typeface="Times"/>
                <a:cs typeface="Times"/>
              </a:rPr>
              <a:t>Benjamin Jesse Covington, MD,</a:t>
            </a:r>
            <a:r>
              <a:rPr lang="en-US" sz="1400" dirty="0">
                <a:solidFill>
                  <a:srgbClr val="800000"/>
                </a:solidFill>
                <a:latin typeface="Times"/>
                <a:cs typeface="Times"/>
              </a:rPr>
              <a:t> </a:t>
            </a:r>
            <a:r>
              <a:rPr lang="en-US" sz="1400" dirty="0">
                <a:latin typeface="Times"/>
                <a:cs typeface="Times"/>
              </a:rPr>
              <a:t>(1869-1961). Born in Marlin, the son of former slaves, he taught school, then entered </a:t>
            </a:r>
            <a:r>
              <a:rPr lang="en-US" sz="1400" dirty="0" err="1">
                <a:latin typeface="Times"/>
                <a:cs typeface="Times"/>
              </a:rPr>
              <a:t>Meharry</a:t>
            </a:r>
            <a:r>
              <a:rPr lang="en-US" sz="1400" dirty="0">
                <a:latin typeface="Times"/>
                <a:cs typeface="Times"/>
              </a:rPr>
              <a:t> where he graduated in 1900. Dr. Covington practiced in Yoakum and Wharton before settling in Houston in 1903, where he practiced general medicine for 58 years.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0191" y="3636699"/>
            <a:ext cx="3437325" cy="2515754"/>
          </a:xfrm>
          <a:prstGeom prst="rect">
            <a:avLst/>
          </a:prstGeom>
          <a:ln w="38100">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4662929" y="3648246"/>
            <a:ext cx="3063304" cy="2246769"/>
          </a:xfrm>
          <a:prstGeom prst="rect">
            <a:avLst/>
          </a:prstGeom>
          <a:noFill/>
        </p:spPr>
        <p:txBody>
          <a:bodyPr wrap="square" rtlCol="0">
            <a:spAutoFit/>
          </a:bodyPr>
          <a:lstStyle/>
          <a:p>
            <a:r>
              <a:rPr lang="en-US" sz="1400" b="1" dirty="0">
                <a:solidFill>
                  <a:srgbClr val="800000"/>
                </a:solidFill>
                <a:latin typeface="Times"/>
                <a:cs typeface="Times"/>
              </a:rPr>
              <a:t>Rupert O. </a:t>
            </a:r>
            <a:r>
              <a:rPr lang="en-US" sz="1400" b="1" dirty="0" err="1">
                <a:solidFill>
                  <a:srgbClr val="800000"/>
                </a:solidFill>
                <a:latin typeface="Times"/>
                <a:cs typeface="Times"/>
              </a:rPr>
              <a:t>Roett</a:t>
            </a:r>
            <a:r>
              <a:rPr lang="en-US" sz="1400" b="1" dirty="0">
                <a:solidFill>
                  <a:srgbClr val="800000"/>
                </a:solidFill>
                <a:latin typeface="Times"/>
                <a:cs typeface="Times"/>
              </a:rPr>
              <a:t>, MD,</a:t>
            </a:r>
            <a:r>
              <a:rPr lang="en-US" sz="1400" dirty="0">
                <a:solidFill>
                  <a:srgbClr val="800000"/>
                </a:solidFill>
                <a:latin typeface="Times"/>
                <a:cs typeface="Times"/>
              </a:rPr>
              <a:t> </a:t>
            </a:r>
            <a:r>
              <a:rPr lang="en-US" sz="1400" dirty="0">
                <a:latin typeface="Times"/>
                <a:cs typeface="Times"/>
              </a:rPr>
              <a:t>(1887-1970s). Born in Barbados, he graduated from </a:t>
            </a:r>
            <a:r>
              <a:rPr lang="en-US" sz="1400" dirty="0" err="1">
                <a:latin typeface="Times"/>
                <a:cs typeface="Times"/>
              </a:rPr>
              <a:t>Meharry</a:t>
            </a:r>
            <a:r>
              <a:rPr lang="en-US" sz="1400" dirty="0">
                <a:latin typeface="Times"/>
                <a:cs typeface="Times"/>
              </a:rPr>
              <a:t> in 1915 and completed further study in surgery at Tuskegee Institute and the Institute of Surgery in Chicago. He came to Houston in 1918 and practiced medicine there into the 1960s. His daughter </a:t>
            </a:r>
            <a:r>
              <a:rPr lang="en-US" sz="1400" b="1" dirty="0">
                <a:solidFill>
                  <a:srgbClr val="800000"/>
                </a:solidFill>
                <a:latin typeface="Times"/>
                <a:cs typeface="Times"/>
              </a:rPr>
              <a:t>Catherine </a:t>
            </a:r>
            <a:r>
              <a:rPr lang="en-US" sz="1400" b="1" dirty="0" err="1">
                <a:solidFill>
                  <a:srgbClr val="800000"/>
                </a:solidFill>
                <a:latin typeface="Times"/>
                <a:cs typeface="Times"/>
              </a:rPr>
              <a:t>Roett</a:t>
            </a:r>
            <a:r>
              <a:rPr lang="en-US" sz="1400" b="1" dirty="0">
                <a:solidFill>
                  <a:srgbClr val="800000"/>
                </a:solidFill>
                <a:latin typeface="Times"/>
                <a:cs typeface="Times"/>
              </a:rPr>
              <a:t>-Reid, MD,</a:t>
            </a:r>
            <a:r>
              <a:rPr lang="en-US" sz="1400" dirty="0">
                <a:latin typeface="Times"/>
                <a:cs typeface="Times"/>
              </a:rPr>
              <a:t> was the first African-American pediatrician in Houston.</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5829" y="696698"/>
            <a:ext cx="1622455" cy="1911257"/>
          </a:xfrm>
          <a:prstGeom prst="rect">
            <a:avLst/>
          </a:prstGeom>
          <a:ln w="38100">
            <a:solidFill>
              <a:schemeClr val="bg1"/>
            </a:solidFill>
          </a:ln>
          <a:effectLst>
            <a:outerShdw blurRad="292100" dist="139700" dir="2700000" algn="tl" rotWithShape="0">
              <a:srgbClr val="333333">
                <a:alpha val="65000"/>
              </a:srgbClr>
            </a:outerShdw>
          </a:effectLst>
        </p:spPr>
      </p:pic>
      <p:sp>
        <p:nvSpPr>
          <p:cNvPr id="8" name="TextBox 7"/>
          <p:cNvSpPr txBox="1"/>
          <p:nvPr/>
        </p:nvSpPr>
        <p:spPr>
          <a:xfrm>
            <a:off x="6679265" y="696697"/>
            <a:ext cx="2279300" cy="1600438"/>
          </a:xfrm>
          <a:prstGeom prst="rect">
            <a:avLst/>
          </a:prstGeom>
          <a:noFill/>
        </p:spPr>
        <p:txBody>
          <a:bodyPr wrap="square" rtlCol="0">
            <a:spAutoFit/>
          </a:bodyPr>
          <a:lstStyle/>
          <a:p>
            <a:r>
              <a:rPr lang="en-US" sz="1400" b="1" dirty="0">
                <a:solidFill>
                  <a:srgbClr val="800000"/>
                </a:solidFill>
                <a:latin typeface="Times"/>
                <a:cs typeface="Times"/>
              </a:rPr>
              <a:t>French F. Stone, MD,</a:t>
            </a:r>
            <a:r>
              <a:rPr lang="en-US" sz="1400" dirty="0">
                <a:solidFill>
                  <a:srgbClr val="800000"/>
                </a:solidFill>
                <a:latin typeface="Times"/>
                <a:cs typeface="Times"/>
              </a:rPr>
              <a:t> </a:t>
            </a:r>
            <a:r>
              <a:rPr lang="en-US" sz="1400" dirty="0">
                <a:latin typeface="Times"/>
                <a:cs typeface="Times"/>
              </a:rPr>
              <a:t>(?-?) graduated from the University of Illinois College of Medicine in 1906 and may have been the first African-American eye, ear, nose, and throat specialist in Houston. </a:t>
            </a:r>
          </a:p>
        </p:txBody>
      </p:sp>
      <p:pic>
        <p:nvPicPr>
          <p:cNvPr id="9" name="Picture 8" descr="C&amp;D ba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18800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5576" y="1095534"/>
            <a:ext cx="3126377" cy="1169551"/>
          </a:xfrm>
          <a:prstGeom prst="rect">
            <a:avLst/>
          </a:prstGeom>
          <a:noFill/>
        </p:spPr>
        <p:txBody>
          <a:bodyPr wrap="square" rtlCol="0">
            <a:spAutoFit/>
          </a:bodyPr>
          <a:lstStyle/>
          <a:p>
            <a:r>
              <a:rPr lang="en-US" sz="1400" b="1" dirty="0">
                <a:solidFill>
                  <a:srgbClr val="800000"/>
                </a:solidFill>
                <a:latin typeface="Times"/>
                <a:cs typeface="Times"/>
              </a:rPr>
              <a:t>Dr. A. L. Hunter, MD,</a:t>
            </a:r>
            <a:r>
              <a:rPr lang="en-US" sz="1400" dirty="0">
                <a:solidFill>
                  <a:srgbClr val="800000"/>
                </a:solidFill>
                <a:latin typeface="Times"/>
                <a:cs typeface="Times"/>
              </a:rPr>
              <a:t> </a:t>
            </a:r>
            <a:r>
              <a:rPr lang="en-US" sz="1400" dirty="0">
                <a:latin typeface="Times"/>
                <a:cs typeface="Times"/>
              </a:rPr>
              <a:t>(?-?) was born in Hearne. After graduating from Bishop College, he attended </a:t>
            </a:r>
            <a:r>
              <a:rPr lang="en-US" sz="1400" dirty="0" err="1">
                <a:latin typeface="Times"/>
                <a:cs typeface="Times"/>
              </a:rPr>
              <a:t>Meharry</a:t>
            </a:r>
            <a:r>
              <a:rPr lang="en-US" sz="1400" dirty="0">
                <a:latin typeface="Times"/>
                <a:cs typeface="Times"/>
              </a:rPr>
              <a:t>, graduating in 1906. He established the Hunter Clinic and Hospital in Marlin. </a:t>
            </a:r>
          </a:p>
        </p:txBody>
      </p:sp>
      <p:sp>
        <p:nvSpPr>
          <p:cNvPr id="4" name="TextBox 3"/>
          <p:cNvSpPr txBox="1"/>
          <p:nvPr/>
        </p:nvSpPr>
        <p:spPr>
          <a:xfrm>
            <a:off x="595329" y="3587150"/>
            <a:ext cx="2603738" cy="2677656"/>
          </a:xfrm>
          <a:prstGeom prst="rect">
            <a:avLst/>
          </a:prstGeom>
          <a:noFill/>
        </p:spPr>
        <p:txBody>
          <a:bodyPr wrap="square" rtlCol="0">
            <a:spAutoFit/>
          </a:bodyPr>
          <a:lstStyle/>
          <a:p>
            <a:r>
              <a:rPr lang="en-US" sz="1400" b="1" dirty="0">
                <a:solidFill>
                  <a:srgbClr val="800000"/>
                </a:solidFill>
                <a:latin typeface="Times"/>
                <a:cs typeface="Times"/>
              </a:rPr>
              <a:t>Nathaniel Tolbert Watts, MD,</a:t>
            </a:r>
            <a:r>
              <a:rPr lang="en-US" sz="1400" dirty="0">
                <a:solidFill>
                  <a:srgbClr val="800000"/>
                </a:solidFill>
                <a:latin typeface="Times"/>
                <a:cs typeface="Times"/>
              </a:rPr>
              <a:t> </a:t>
            </a:r>
            <a:r>
              <a:rPr lang="en-US" sz="1400" dirty="0">
                <a:latin typeface="Times"/>
                <a:cs typeface="Times"/>
              </a:rPr>
              <a:t>(1893-1977</a:t>
            </a:r>
            <a:r>
              <a:rPr lang="en-US" sz="1400" dirty="0" smtClean="0">
                <a:latin typeface="Times"/>
                <a:cs typeface="Times"/>
              </a:rPr>
              <a:t>). </a:t>
            </a:r>
            <a:r>
              <a:rPr lang="en-US" sz="1400" dirty="0">
                <a:latin typeface="Times"/>
                <a:cs typeface="Times"/>
              </a:rPr>
              <a:t>Born in Atlanta, Ga., he graduated from </a:t>
            </a:r>
            <a:r>
              <a:rPr lang="en-US" sz="1400" dirty="0" err="1">
                <a:latin typeface="Times"/>
                <a:cs typeface="Times"/>
              </a:rPr>
              <a:t>Meharry</a:t>
            </a:r>
            <a:r>
              <a:rPr lang="en-US" sz="1400" dirty="0">
                <a:latin typeface="Times"/>
                <a:cs typeface="Times"/>
              </a:rPr>
              <a:t> in 1926. His internship and first residency were at Flint-</a:t>
            </a:r>
            <a:r>
              <a:rPr lang="en-US" sz="1400" dirty="0" err="1">
                <a:latin typeface="Times"/>
                <a:cs typeface="Times"/>
              </a:rPr>
              <a:t>Goodridge</a:t>
            </a:r>
            <a:r>
              <a:rPr lang="en-US" sz="1400" dirty="0">
                <a:latin typeface="Times"/>
                <a:cs typeface="Times"/>
              </a:rPr>
              <a:t> Hospital. His second residency was at Prairie View. He established a practice in Dallas in 1930. In the late 1940s, Dr. Watts built one of the earliest medical office buildings for African-American physicians in Dallas. </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329" y="631330"/>
            <a:ext cx="1760347" cy="2529239"/>
          </a:xfrm>
          <a:prstGeom prst="rect">
            <a:avLst/>
          </a:prstGeom>
          <a:ln w="38100">
            <a:solidFill>
              <a:schemeClr val="bg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3738" y="1095534"/>
            <a:ext cx="2864675" cy="1812965"/>
          </a:xfrm>
          <a:prstGeom prst="rect">
            <a:avLst/>
          </a:prstGeom>
          <a:ln w="38100">
            <a:solidFill>
              <a:schemeClr val="bg1"/>
            </a:solidFill>
          </a:ln>
          <a:effectLst>
            <a:outerShdw blurRad="292100" dist="139700" dir="2700000" algn="tl" rotWithShape="0">
              <a:srgbClr val="333333">
                <a:alpha val="65000"/>
              </a:srgbClr>
            </a:outerShdw>
          </a:effectLst>
        </p:spPr>
      </p:pic>
      <p:pic>
        <p:nvPicPr>
          <p:cNvPr id="9" name="Picture 8"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6" name="Picture 5" descr="Lone Star State Medical History 081.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5661" y="3985671"/>
            <a:ext cx="3092431" cy="1999316"/>
          </a:xfrm>
          <a:prstGeom prst="rect">
            <a:avLst/>
          </a:prstGeom>
          <a:ln w="38100">
            <a:solidFill>
              <a:srgbClr val="FFFFFF"/>
            </a:solidFill>
          </a:ln>
          <a:effectLst>
            <a:outerShdw blurRad="292100" dist="139700" dir="2700000" algn="tl" rotWithShape="0">
              <a:srgbClr val="333333">
                <a:alpha val="65000"/>
              </a:srgbClr>
            </a:outerShdw>
          </a:effectLst>
        </p:spPr>
      </p:pic>
      <p:pic>
        <p:nvPicPr>
          <p:cNvPr id="2" name="Picture 1" descr="Nathaniel Watt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60381" y="3587151"/>
            <a:ext cx="1952144" cy="2677656"/>
          </a:xfrm>
          <a:prstGeom prst="rect">
            <a:avLst/>
          </a:prstGeom>
          <a:ln w="381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454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5677" y="2889111"/>
            <a:ext cx="2619446" cy="3539431"/>
          </a:xfrm>
          <a:prstGeom prst="rect">
            <a:avLst/>
          </a:prstGeom>
          <a:noFill/>
        </p:spPr>
        <p:txBody>
          <a:bodyPr wrap="square" rtlCol="0">
            <a:spAutoFit/>
          </a:bodyPr>
          <a:lstStyle/>
          <a:p>
            <a:r>
              <a:rPr lang="en-US" sz="1400" b="1" dirty="0">
                <a:solidFill>
                  <a:srgbClr val="800000"/>
                </a:solidFill>
                <a:latin typeface="Times"/>
                <a:cs typeface="Times"/>
              </a:rPr>
              <a:t>Lee Gresham Pinkston, MD,</a:t>
            </a:r>
            <a:r>
              <a:rPr lang="en-US" sz="1400" dirty="0">
                <a:solidFill>
                  <a:srgbClr val="800000"/>
                </a:solidFill>
                <a:latin typeface="Times"/>
                <a:cs typeface="Times"/>
              </a:rPr>
              <a:t> </a:t>
            </a:r>
            <a:r>
              <a:rPr lang="en-US" sz="1400" dirty="0">
                <a:latin typeface="Times"/>
                <a:cs typeface="Times"/>
              </a:rPr>
              <a:t>(1883-1961) of Mississippi opened </a:t>
            </a:r>
            <a:r>
              <a:rPr lang="en-US" sz="1400" dirty="0" smtClean="0">
                <a:latin typeface="Times"/>
                <a:cs typeface="Times"/>
              </a:rPr>
              <a:t>a practice </a:t>
            </a:r>
            <a:r>
              <a:rPr lang="en-US" sz="1400" dirty="0">
                <a:latin typeface="Times"/>
                <a:cs typeface="Times"/>
              </a:rPr>
              <a:t>in Terrell after graduating from </a:t>
            </a:r>
            <a:r>
              <a:rPr lang="en-US" sz="1400" dirty="0" err="1">
                <a:latin typeface="Times"/>
                <a:cs typeface="Times"/>
              </a:rPr>
              <a:t>Meharry</a:t>
            </a:r>
            <a:r>
              <a:rPr lang="en-US" sz="1400" dirty="0">
                <a:latin typeface="Times"/>
                <a:cs typeface="Times"/>
              </a:rPr>
              <a:t> in 1909. He </a:t>
            </a:r>
            <a:r>
              <a:rPr lang="en-US" sz="1400" dirty="0" smtClean="0">
                <a:latin typeface="Times"/>
                <a:cs typeface="Times"/>
              </a:rPr>
              <a:t>opened </a:t>
            </a:r>
            <a:r>
              <a:rPr lang="en-US" sz="1400" dirty="0">
                <a:latin typeface="Times"/>
                <a:cs typeface="Times"/>
              </a:rPr>
              <a:t>Pinkston Clinic Hospital </a:t>
            </a:r>
            <a:r>
              <a:rPr lang="en-US" sz="1400" dirty="0" smtClean="0">
                <a:latin typeface="Times"/>
                <a:cs typeface="Times"/>
              </a:rPr>
              <a:t>in Dallas in </a:t>
            </a:r>
            <a:r>
              <a:rPr lang="en-US" sz="1400" dirty="0">
                <a:latin typeface="Times"/>
                <a:cs typeface="Times"/>
              </a:rPr>
              <a:t>1927. This was after </a:t>
            </a:r>
            <a:r>
              <a:rPr lang="en-US" sz="1400" dirty="0" smtClean="0">
                <a:latin typeface="Times"/>
                <a:cs typeface="Times"/>
              </a:rPr>
              <a:t>a </a:t>
            </a:r>
            <a:r>
              <a:rPr lang="en-US" sz="1400" dirty="0">
                <a:latin typeface="Times"/>
                <a:cs typeface="Times"/>
              </a:rPr>
              <a:t>local </a:t>
            </a:r>
            <a:r>
              <a:rPr lang="en-US" sz="1400" dirty="0" smtClean="0">
                <a:latin typeface="Times"/>
                <a:cs typeface="Times"/>
              </a:rPr>
              <a:t>hospital’s administrator had </a:t>
            </a:r>
            <a:r>
              <a:rPr lang="en-US" sz="1400" dirty="0">
                <a:latin typeface="Times"/>
                <a:cs typeface="Times"/>
              </a:rPr>
              <a:t>extended privileges to </a:t>
            </a:r>
            <a:r>
              <a:rPr lang="en-US" sz="1400" dirty="0" smtClean="0">
                <a:latin typeface="Times"/>
                <a:cs typeface="Times"/>
              </a:rPr>
              <a:t>all </a:t>
            </a:r>
            <a:r>
              <a:rPr lang="en-US" sz="1400" dirty="0">
                <a:latin typeface="Times"/>
                <a:cs typeface="Times"/>
              </a:rPr>
              <a:t>but revoked them after several white doctors complained. Dr. Pinkston was a member of the boards of </a:t>
            </a:r>
            <a:r>
              <a:rPr lang="en-US" sz="1400" dirty="0" smtClean="0">
                <a:latin typeface="Times"/>
                <a:cs typeface="Times"/>
              </a:rPr>
              <a:t>the </a:t>
            </a:r>
            <a:r>
              <a:rPr lang="en-US" sz="1400" dirty="0">
                <a:latin typeface="Times"/>
                <a:cs typeface="Times"/>
              </a:rPr>
              <a:t>Texas Commission on Interracial Cooperation </a:t>
            </a:r>
            <a:r>
              <a:rPr lang="en-US" sz="1400" dirty="0" smtClean="0">
                <a:latin typeface="Times"/>
                <a:cs typeface="Times"/>
              </a:rPr>
              <a:t>and Wiley College, and publisher </a:t>
            </a:r>
            <a:r>
              <a:rPr lang="en-US" sz="1400" dirty="0">
                <a:latin typeface="Times"/>
                <a:cs typeface="Times"/>
              </a:rPr>
              <a:t>of the </a:t>
            </a:r>
            <a:r>
              <a:rPr lang="en-US" sz="1400" i="1" dirty="0">
                <a:latin typeface="Times"/>
                <a:cs typeface="Times"/>
              </a:rPr>
              <a:t>Star Post</a:t>
            </a:r>
            <a:r>
              <a:rPr lang="en-US" sz="1400" dirty="0">
                <a:latin typeface="Times"/>
                <a:cs typeface="Times"/>
              </a:rPr>
              <a:t> newspaper.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0967" y="4560764"/>
            <a:ext cx="3484690" cy="1896105"/>
          </a:xfrm>
          <a:prstGeom prst="rect">
            <a:avLst/>
          </a:prstGeom>
          <a:ln w="38100">
            <a:solidFill>
              <a:srgbClr val="FFFFFF"/>
            </a:solidFill>
          </a:ln>
          <a:effectLst>
            <a:outerShdw blurRad="292100" dist="139700" dir="2700000" algn="tl" rotWithShape="0">
              <a:srgbClr val="333333">
                <a:alpha val="65000"/>
              </a:srgbClr>
            </a:outerShdw>
          </a:effectLst>
        </p:spPr>
      </p:pic>
      <p:sp>
        <p:nvSpPr>
          <p:cNvPr id="7" name="TextBox 6"/>
          <p:cNvSpPr txBox="1"/>
          <p:nvPr/>
        </p:nvSpPr>
        <p:spPr>
          <a:xfrm>
            <a:off x="6708347" y="745471"/>
            <a:ext cx="2180014" cy="3539431"/>
          </a:xfrm>
          <a:prstGeom prst="rect">
            <a:avLst/>
          </a:prstGeom>
          <a:noFill/>
        </p:spPr>
        <p:txBody>
          <a:bodyPr wrap="square" rtlCol="0">
            <a:spAutoFit/>
          </a:bodyPr>
          <a:lstStyle/>
          <a:p>
            <a:r>
              <a:rPr lang="en-US" sz="1400" b="1" dirty="0">
                <a:solidFill>
                  <a:srgbClr val="800000"/>
                </a:solidFill>
                <a:latin typeface="Times"/>
                <a:cs typeface="Times"/>
              </a:rPr>
              <a:t>James Lee Dickey, MD,</a:t>
            </a:r>
            <a:r>
              <a:rPr lang="en-US" sz="1400" dirty="0">
                <a:solidFill>
                  <a:srgbClr val="800000"/>
                </a:solidFill>
                <a:latin typeface="Times"/>
                <a:cs typeface="Times"/>
              </a:rPr>
              <a:t> </a:t>
            </a:r>
            <a:r>
              <a:rPr lang="en-US" sz="1400" dirty="0">
                <a:latin typeface="Times"/>
                <a:cs typeface="Times"/>
              </a:rPr>
              <a:t>(1893-1959) was born near Waco. He earned a </a:t>
            </a:r>
            <a:r>
              <a:rPr lang="en-US" sz="1400" dirty="0" smtClean="0">
                <a:latin typeface="Times"/>
                <a:cs typeface="Times"/>
              </a:rPr>
              <a:t>degree </a:t>
            </a:r>
            <a:r>
              <a:rPr lang="en-US" sz="1400" dirty="0">
                <a:latin typeface="Times"/>
                <a:cs typeface="Times"/>
              </a:rPr>
              <a:t>from </a:t>
            </a:r>
            <a:r>
              <a:rPr lang="en-US" sz="1400" dirty="0" err="1">
                <a:latin typeface="Times"/>
                <a:cs typeface="Times"/>
              </a:rPr>
              <a:t>Meharry</a:t>
            </a:r>
            <a:r>
              <a:rPr lang="en-US" sz="1400" dirty="0">
                <a:latin typeface="Times"/>
                <a:cs typeface="Times"/>
              </a:rPr>
              <a:t> in 1921 and opened his practice in Taylor. In 1932-3 he fought to bring safe, clean water to </a:t>
            </a:r>
            <a:r>
              <a:rPr lang="en-US" sz="1400" dirty="0" smtClean="0">
                <a:latin typeface="Times"/>
                <a:cs typeface="Times"/>
              </a:rPr>
              <a:t>all, ending a </a:t>
            </a:r>
            <a:r>
              <a:rPr lang="en-US" sz="1400" dirty="0">
                <a:latin typeface="Times"/>
                <a:cs typeface="Times"/>
              </a:rPr>
              <a:t>deadly local typhoid fever epidemic. In 1935, he established the Dickey Clinic. In 1952, when the Taylor Chamber of Commerce named him Man of the Year, it made national news.  </a:t>
            </a:r>
          </a:p>
          <a:p>
            <a:r>
              <a:rPr lang="en-US" sz="1400" dirty="0">
                <a:latin typeface="Times"/>
                <a:cs typeface="Times"/>
              </a:rPr>
              <a:t> </a:t>
            </a:r>
          </a:p>
        </p:txBody>
      </p:sp>
      <p:pic>
        <p:nvPicPr>
          <p:cNvPr id="8" name="Picture 7"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9" name="Picture 8" descr="PInkston clinic.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0347" y="508130"/>
            <a:ext cx="4064000" cy="2222500"/>
          </a:xfrm>
          <a:prstGeom prst="rect">
            <a:avLst/>
          </a:prstGeom>
          <a:ln w="38100">
            <a:solidFill>
              <a:schemeClr val="bg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1851" y="2365579"/>
            <a:ext cx="1519331" cy="2006865"/>
          </a:xfrm>
          <a:prstGeom prst="rect">
            <a:avLst/>
          </a:prstGeom>
          <a:ln w="38100">
            <a:solidFill>
              <a:srgbClr val="FFFFFF"/>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62121" y="2627587"/>
            <a:ext cx="1445623" cy="2168434"/>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371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7935" y="3654659"/>
            <a:ext cx="4022271" cy="2893100"/>
          </a:xfrm>
          <a:prstGeom prst="rect">
            <a:avLst/>
          </a:prstGeom>
          <a:noFill/>
        </p:spPr>
        <p:txBody>
          <a:bodyPr wrap="square" rtlCol="0">
            <a:spAutoFit/>
          </a:bodyPr>
          <a:lstStyle/>
          <a:p>
            <a:r>
              <a:rPr lang="en-US" sz="1400" b="1" dirty="0" err="1" smtClean="0">
                <a:solidFill>
                  <a:srgbClr val="800000"/>
                </a:solidFill>
                <a:latin typeface="Times"/>
                <a:cs typeface="Times"/>
              </a:rPr>
              <a:t>Beadie</a:t>
            </a:r>
            <a:r>
              <a:rPr lang="en-US" sz="1400" b="1" dirty="0" smtClean="0">
                <a:solidFill>
                  <a:srgbClr val="800000"/>
                </a:solidFill>
                <a:latin typeface="Times"/>
                <a:cs typeface="Times"/>
              </a:rPr>
              <a:t> </a:t>
            </a:r>
            <a:r>
              <a:rPr lang="en-US" sz="1400" b="1" dirty="0">
                <a:solidFill>
                  <a:srgbClr val="800000"/>
                </a:solidFill>
                <a:latin typeface="Times"/>
                <a:cs typeface="Times"/>
              </a:rPr>
              <a:t>Eugene Conner,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a:latin typeface="Times"/>
                <a:cs typeface="Times"/>
              </a:rPr>
              <a:t>(1902-94) was born in Arkansas. The 1930 </a:t>
            </a:r>
            <a:r>
              <a:rPr lang="en-US" sz="1400" dirty="0" err="1">
                <a:latin typeface="Times"/>
                <a:cs typeface="Times"/>
              </a:rPr>
              <a:t>Meharry</a:t>
            </a:r>
            <a:r>
              <a:rPr lang="en-US" sz="1400" dirty="0">
                <a:latin typeface="Times"/>
                <a:cs typeface="Times"/>
              </a:rPr>
              <a:t> graduate practiced in Waco with his uncle, </a:t>
            </a:r>
            <a:r>
              <a:rPr lang="en-US" sz="1400" b="1" dirty="0">
                <a:solidFill>
                  <a:srgbClr val="800000"/>
                </a:solidFill>
                <a:latin typeface="Times"/>
                <a:cs typeface="Times"/>
              </a:rPr>
              <a:t>George Conner, MD,</a:t>
            </a:r>
            <a:r>
              <a:rPr lang="en-US" sz="1400" dirty="0">
                <a:solidFill>
                  <a:srgbClr val="800000"/>
                </a:solidFill>
                <a:latin typeface="Times"/>
                <a:cs typeface="Times"/>
              </a:rPr>
              <a:t> </a:t>
            </a:r>
            <a:r>
              <a:rPr lang="en-US" sz="1400" dirty="0">
                <a:latin typeface="Times"/>
                <a:cs typeface="Times"/>
              </a:rPr>
              <a:t>then Cameron, before settling in Austin. The only black hospital there, Holy Cross, was inadequate. As part of the rebuilding drive, Dr. Conner placed a call to Austin’s congressman, Lyndon Johnson, in Washington. This led to $164,000 in federal dollars through the Hill-Burton Hospital Construction Act. A new, modern hospital opened in 1951. Dr. Conner also fought to gain full staff privileges for African-American physicians at Brackenridge Hospital.</a:t>
            </a:r>
          </a:p>
          <a:p>
            <a:r>
              <a:rPr lang="en-US" sz="1400" dirty="0">
                <a:latin typeface="Times"/>
                <a:cs typeface="Times"/>
              </a:rPr>
              <a:t> </a:t>
            </a:r>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2" name="Picture 1" descr="conner clinic progra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584" y="688344"/>
            <a:ext cx="3976856" cy="5859415"/>
          </a:xfrm>
          <a:prstGeom prst="rect">
            <a:avLst/>
          </a:prstGeom>
          <a:ln>
            <a:noFill/>
          </a:ln>
          <a:effectLst>
            <a:outerShdw blurRad="292100" dist="139700" dir="2700000" algn="tl" rotWithShape="0">
              <a:srgbClr val="333333">
                <a:alpha val="65000"/>
              </a:srgbClr>
            </a:outerShdw>
          </a:effectLst>
        </p:spPr>
      </p:pic>
      <p:pic>
        <p:nvPicPr>
          <p:cNvPr id="5" name="Picture 4" descr="Beadie Eugene Conner M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332" y="688344"/>
            <a:ext cx="1981200" cy="2691384"/>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3238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2057" y="1680210"/>
            <a:ext cx="4536859" cy="4832092"/>
          </a:xfrm>
          <a:prstGeom prst="rect">
            <a:avLst/>
          </a:prstGeom>
          <a:noFill/>
        </p:spPr>
        <p:txBody>
          <a:bodyPr wrap="square" rtlCol="0">
            <a:spAutoFit/>
          </a:bodyPr>
          <a:lstStyle/>
          <a:p>
            <a:r>
              <a:rPr lang="en-US" sz="1400" dirty="0">
                <a:latin typeface="Times"/>
                <a:cs typeface="Times"/>
              </a:rPr>
              <a:t>The major cause of death in the United States in 1900 was </a:t>
            </a:r>
            <a:r>
              <a:rPr lang="en-US" sz="1400" dirty="0" smtClean="0">
                <a:latin typeface="Times"/>
                <a:cs typeface="Times"/>
              </a:rPr>
              <a:t>tuberculosis (TB). </a:t>
            </a:r>
            <a:r>
              <a:rPr lang="en-US" sz="1400" dirty="0">
                <a:latin typeface="Times"/>
                <a:cs typeface="Times"/>
              </a:rPr>
              <a:t>This dreaded disease killed African-Americans at three times the rate that it killed whites. In regions with large African-American populations, like East Texas, the death rate was higher.</a:t>
            </a:r>
          </a:p>
          <a:p>
            <a:r>
              <a:rPr lang="en-US" sz="1400" dirty="0">
                <a:latin typeface="Times"/>
                <a:cs typeface="Times"/>
              </a:rPr>
              <a:t> </a:t>
            </a:r>
          </a:p>
          <a:p>
            <a:r>
              <a:rPr lang="en-US" sz="1400" dirty="0">
                <a:latin typeface="Times"/>
                <a:cs typeface="Times"/>
              </a:rPr>
              <a:t>Treatment was limited to the few public or municipal facilities with separate wards like the Colored Unit of the Jefferson County Tuberculosis Hospital in Beaumont, the Negro Ward at the Houston Tuberculosis Hospital, the public hospital in El Paso where a cottage was “reserved for Negroes,” and a “separate shack” at Bexar County Tuberculosis Sanatorium. For those who could afford it, treatment could be found at the few available black-owned clinics and hospitals. </a:t>
            </a:r>
          </a:p>
          <a:p>
            <a:r>
              <a:rPr lang="en-US" sz="1400" dirty="0">
                <a:latin typeface="Times"/>
                <a:cs typeface="Times"/>
              </a:rPr>
              <a:t> </a:t>
            </a:r>
          </a:p>
          <a:p>
            <a:r>
              <a:rPr lang="en-US" sz="1400" dirty="0">
                <a:latin typeface="Times"/>
                <a:cs typeface="Times"/>
              </a:rPr>
              <a:t>From 1900 to 1937, the Lone Star State Medical Association directed much of its effort toward controlling tuberculosis. It established tuberculosis education programs, arranged for tuberculosis testing, and lobbied the Texas government for a state-supported sanatorium.</a:t>
            </a:r>
          </a:p>
          <a:p>
            <a:r>
              <a:rPr lang="en-US" sz="1400" dirty="0">
                <a:latin typeface="Times"/>
                <a:cs typeface="Times"/>
              </a:rPr>
              <a:t> </a:t>
            </a:r>
          </a:p>
        </p:txBody>
      </p:sp>
      <p:sp>
        <p:nvSpPr>
          <p:cNvPr id="6" name="Rectangle 5"/>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77554" y="668955"/>
            <a:ext cx="9066446" cy="702644"/>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3600" dirty="0">
                <a:solidFill>
                  <a:schemeClr val="bg2">
                    <a:lumMod val="90000"/>
                  </a:schemeClr>
                </a:solidFill>
                <a:latin typeface="Times"/>
                <a:cs typeface="Times"/>
              </a:rPr>
              <a:t>Fighting </a:t>
            </a:r>
            <a:r>
              <a:rPr lang="en-US" sz="3600" dirty="0" smtClean="0">
                <a:solidFill>
                  <a:schemeClr val="bg2">
                    <a:lumMod val="90000"/>
                  </a:schemeClr>
                </a:solidFill>
                <a:latin typeface="Times"/>
                <a:cs typeface="Times"/>
              </a:rPr>
              <a:t>TB </a:t>
            </a:r>
            <a:r>
              <a:rPr lang="en-US" sz="3600" dirty="0">
                <a:solidFill>
                  <a:schemeClr val="bg2">
                    <a:lumMod val="90000"/>
                  </a:schemeClr>
                </a:solidFill>
                <a:latin typeface="Times"/>
                <a:cs typeface="Times"/>
              </a:rPr>
              <a:t>to Improve Public Health</a:t>
            </a:r>
          </a:p>
        </p:txBody>
      </p:sp>
      <p:pic>
        <p:nvPicPr>
          <p:cNvPr id="8" name="Picture 7" descr="tb pos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996" y="1680209"/>
            <a:ext cx="3858194" cy="4969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0520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2257" y="603063"/>
            <a:ext cx="8018246" cy="1477328"/>
          </a:xfrm>
          <a:prstGeom prst="rect">
            <a:avLst/>
          </a:prstGeom>
          <a:noFill/>
        </p:spPr>
        <p:txBody>
          <a:bodyPr wrap="square" rtlCol="0">
            <a:spAutoFit/>
          </a:bodyPr>
          <a:lstStyle/>
          <a:p>
            <a:r>
              <a:rPr lang="en-US" dirty="0">
                <a:latin typeface="Times"/>
                <a:cs typeface="Times"/>
              </a:rPr>
              <a:t>Excerpts from a 1933 letter signed by </a:t>
            </a:r>
            <a:r>
              <a:rPr lang="en-US" b="1" dirty="0">
                <a:solidFill>
                  <a:srgbClr val="800000"/>
                </a:solidFill>
                <a:latin typeface="Times"/>
                <a:cs typeface="Times"/>
              </a:rPr>
              <a:t>Drs. Rupert </a:t>
            </a:r>
            <a:r>
              <a:rPr lang="en-US" b="1" dirty="0" err="1">
                <a:solidFill>
                  <a:srgbClr val="800000"/>
                </a:solidFill>
                <a:latin typeface="Times"/>
                <a:cs typeface="Times"/>
              </a:rPr>
              <a:t>Roett</a:t>
            </a:r>
            <a:r>
              <a:rPr lang="en-US" b="1" dirty="0">
                <a:solidFill>
                  <a:srgbClr val="800000"/>
                </a:solidFill>
                <a:latin typeface="Times"/>
                <a:cs typeface="Times"/>
              </a:rPr>
              <a:t>, Benjamin Covington, </a:t>
            </a:r>
            <a:r>
              <a:rPr lang="en-US" dirty="0">
                <a:latin typeface="Times"/>
                <a:cs typeface="Times"/>
              </a:rPr>
              <a:t>and </a:t>
            </a:r>
            <a:r>
              <a:rPr lang="en-US" b="1" dirty="0">
                <a:solidFill>
                  <a:srgbClr val="800000"/>
                </a:solidFill>
                <a:latin typeface="Times"/>
                <a:cs typeface="Times"/>
              </a:rPr>
              <a:t>F. F. Stone </a:t>
            </a:r>
            <a:r>
              <a:rPr lang="en-US" dirty="0">
                <a:latin typeface="Times"/>
                <a:cs typeface="Times"/>
              </a:rPr>
              <a:t>of Houston to the Speaker of the Texas House and </a:t>
            </a:r>
            <a:r>
              <a:rPr lang="en-US" dirty="0" smtClean="0">
                <a:latin typeface="Times"/>
                <a:cs typeface="Times"/>
              </a:rPr>
              <a:t>members </a:t>
            </a:r>
            <a:r>
              <a:rPr lang="en-US" dirty="0">
                <a:latin typeface="Times"/>
                <a:cs typeface="Times"/>
              </a:rPr>
              <a:t>of the Texas Legislature on the urgent need for a Tubercular Hospital for Negroes. The original is part of the Lone Star State Medical Association Archives and Joseph A. Chatman papers at Texas </a:t>
            </a:r>
            <a:r>
              <a:rPr lang="en-US" dirty="0" smtClean="0">
                <a:latin typeface="Times"/>
                <a:cs typeface="Times"/>
              </a:rPr>
              <a:t>Tech University.</a:t>
            </a:r>
            <a:endParaRPr lang="en-US" dirty="0">
              <a:latin typeface="Times"/>
              <a:cs typeface="Times"/>
            </a:endParaRPr>
          </a:p>
        </p:txBody>
      </p:sp>
      <p:pic>
        <p:nvPicPr>
          <p:cNvPr id="3" name="Picture 2"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
        <p:nvSpPr>
          <p:cNvPr id="5" name="Rectangle 4"/>
          <p:cNvSpPr/>
          <p:nvPr/>
        </p:nvSpPr>
        <p:spPr>
          <a:xfrm>
            <a:off x="852257" y="2581934"/>
            <a:ext cx="7906961" cy="3139321"/>
          </a:xfrm>
          <a:prstGeom prst="rect">
            <a:avLst/>
          </a:prstGeom>
        </p:spPr>
        <p:txBody>
          <a:bodyPr wrap="square">
            <a:spAutoFit/>
          </a:bodyPr>
          <a:lstStyle/>
          <a:p>
            <a:r>
              <a:rPr lang="en-US" sz="2200" i="1" dirty="0" smtClean="0">
                <a:solidFill>
                  <a:srgbClr val="800000"/>
                </a:solidFill>
                <a:latin typeface="Times"/>
                <a:cs typeface="Times"/>
              </a:rPr>
              <a:t>It </a:t>
            </a:r>
            <a:r>
              <a:rPr lang="en-US" sz="2200" i="1" dirty="0">
                <a:solidFill>
                  <a:srgbClr val="800000"/>
                </a:solidFill>
                <a:latin typeface="Times"/>
                <a:cs typeface="Times"/>
              </a:rPr>
              <a:t>will be a means of helping to prolong and in many instances save the lives of human beings …</a:t>
            </a:r>
          </a:p>
          <a:p>
            <a:r>
              <a:rPr lang="en-US" sz="2200" i="1" dirty="0">
                <a:solidFill>
                  <a:srgbClr val="800000"/>
                </a:solidFill>
                <a:latin typeface="Times"/>
                <a:cs typeface="Times"/>
              </a:rPr>
              <a:t> </a:t>
            </a:r>
          </a:p>
          <a:p>
            <a:r>
              <a:rPr lang="en-US" sz="2200" i="1" dirty="0">
                <a:solidFill>
                  <a:srgbClr val="800000"/>
                </a:solidFill>
                <a:latin typeface="Times"/>
                <a:cs typeface="Times"/>
              </a:rPr>
              <a:t>Negroes all over this state act as servants to white people …</a:t>
            </a:r>
          </a:p>
          <a:p>
            <a:r>
              <a:rPr lang="en-US" sz="2200" i="1" dirty="0">
                <a:solidFill>
                  <a:srgbClr val="800000"/>
                </a:solidFill>
                <a:latin typeface="Times"/>
                <a:cs typeface="Times"/>
              </a:rPr>
              <a:t> </a:t>
            </a:r>
          </a:p>
          <a:p>
            <a:r>
              <a:rPr lang="en-US" sz="2200" i="1" dirty="0">
                <a:solidFill>
                  <a:srgbClr val="800000"/>
                </a:solidFill>
                <a:latin typeface="Times"/>
                <a:cs typeface="Times"/>
              </a:rPr>
              <a:t> … it is almost a matter of impossibility for a disease as easily transmitted as is Tuberculosis to be hovered in the body of a nurse or cook and for the family, or especially the children with whom they are associated not to become a victim of the disease …</a:t>
            </a:r>
          </a:p>
        </p:txBody>
      </p:sp>
    </p:spTree>
    <p:extLst>
      <p:ext uri="{BB962C8B-B14F-4D97-AF65-F5344CB8AC3E}">
        <p14:creationId xmlns:p14="http://schemas.microsoft.com/office/powerpoint/2010/main" val="4247857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4057" y="4293587"/>
            <a:ext cx="3275780" cy="2246769"/>
          </a:xfrm>
          <a:prstGeom prst="rect">
            <a:avLst/>
          </a:prstGeom>
          <a:noFill/>
        </p:spPr>
        <p:txBody>
          <a:bodyPr wrap="square" rtlCol="0">
            <a:spAutoFit/>
          </a:bodyPr>
          <a:lstStyle/>
          <a:p>
            <a:r>
              <a:rPr lang="en-US" sz="1400" b="1" dirty="0">
                <a:solidFill>
                  <a:srgbClr val="800000"/>
                </a:solidFill>
                <a:latin typeface="Times"/>
                <a:cs typeface="Times"/>
              </a:rPr>
              <a:t>Riley Andrew Ransom Sr., MD,</a:t>
            </a:r>
            <a:r>
              <a:rPr lang="en-US" sz="1400" dirty="0">
                <a:solidFill>
                  <a:srgbClr val="800000"/>
                </a:solidFill>
                <a:latin typeface="Times"/>
                <a:cs typeface="Times"/>
              </a:rPr>
              <a:t> </a:t>
            </a:r>
            <a:r>
              <a:rPr lang="en-US" sz="1400" dirty="0">
                <a:latin typeface="Times"/>
                <a:cs typeface="Times"/>
              </a:rPr>
              <a:t>(1886-1951) was born in Kentucky. After graduating from Louisville National Medical College in 1908, he opened Booker T. Washington Sanitarium in Gainesville. In 1918 he moved to Fort Worth, where he opened the Ethel Ransom Memorial Hospital and served as chief surgeon. He was president of </a:t>
            </a:r>
            <a:r>
              <a:rPr lang="en-US" sz="1400" dirty="0" smtClean="0">
                <a:latin typeface="Times"/>
                <a:cs typeface="Times"/>
              </a:rPr>
              <a:t>LSSMA </a:t>
            </a:r>
            <a:r>
              <a:rPr lang="en-US" sz="1400" dirty="0">
                <a:latin typeface="Times"/>
                <a:cs typeface="Times"/>
              </a:rPr>
              <a:t>in 1924-25.</a:t>
            </a:r>
          </a:p>
        </p:txBody>
      </p:sp>
      <p:sp>
        <p:nvSpPr>
          <p:cNvPr id="8" name="TextBox 7"/>
          <p:cNvSpPr txBox="1"/>
          <p:nvPr/>
        </p:nvSpPr>
        <p:spPr>
          <a:xfrm>
            <a:off x="6601711" y="3264424"/>
            <a:ext cx="2081376" cy="1815882"/>
          </a:xfrm>
          <a:prstGeom prst="rect">
            <a:avLst/>
          </a:prstGeom>
          <a:noFill/>
        </p:spPr>
        <p:txBody>
          <a:bodyPr wrap="square" rtlCol="0">
            <a:spAutoFit/>
          </a:bodyPr>
          <a:lstStyle/>
          <a:p>
            <a:r>
              <a:rPr lang="en-US" sz="1400" b="1" dirty="0">
                <a:solidFill>
                  <a:srgbClr val="800000"/>
                </a:solidFill>
                <a:latin typeface="Times"/>
                <a:cs typeface="Times"/>
              </a:rPr>
              <a:t>Napoleon J. Atkinson, MD,</a:t>
            </a:r>
            <a:r>
              <a:rPr lang="en-US" sz="1400" dirty="0">
                <a:solidFill>
                  <a:srgbClr val="800000"/>
                </a:solidFill>
                <a:latin typeface="Times"/>
                <a:cs typeface="Times"/>
              </a:rPr>
              <a:t> </a:t>
            </a:r>
            <a:r>
              <a:rPr lang="en-US" sz="1400" dirty="0">
                <a:latin typeface="Times"/>
                <a:cs typeface="Times"/>
              </a:rPr>
              <a:t>(1874-1944). Born in Georgia, he opened his medical practice in Greenville after graduating from </a:t>
            </a:r>
            <a:r>
              <a:rPr lang="en-US" sz="1400" dirty="0" err="1">
                <a:latin typeface="Times"/>
                <a:cs typeface="Times"/>
              </a:rPr>
              <a:t>Meharry</a:t>
            </a:r>
            <a:r>
              <a:rPr lang="en-US" sz="1400" dirty="0">
                <a:latin typeface="Times"/>
                <a:cs typeface="Times"/>
              </a:rPr>
              <a:t> in 1895. He was president of </a:t>
            </a:r>
            <a:r>
              <a:rPr lang="en-US" sz="1400" dirty="0" smtClean="0">
                <a:latin typeface="Times"/>
                <a:cs typeface="Times"/>
              </a:rPr>
              <a:t>LSSMA in </a:t>
            </a:r>
            <a:r>
              <a:rPr lang="en-US" sz="1400" dirty="0">
                <a:latin typeface="Times"/>
                <a:cs typeface="Times"/>
              </a:rPr>
              <a:t>1909-11. </a:t>
            </a:r>
          </a:p>
        </p:txBody>
      </p:sp>
      <p:pic>
        <p:nvPicPr>
          <p:cNvPr id="9" name="Picture 8"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057" y="1062272"/>
            <a:ext cx="1586624" cy="1766088"/>
          </a:xfrm>
          <a:prstGeom prst="rect">
            <a:avLst/>
          </a:prstGeom>
          <a:ln w="38100">
            <a:solidFill>
              <a:srgbClr val="FFFFFF"/>
            </a:solidFill>
          </a:ln>
          <a:effectLst>
            <a:outerShdw blurRad="292100" dist="139700" dir="2700000" algn="tl" rotWithShape="0">
              <a:srgbClr val="333333">
                <a:alpha val="65000"/>
              </a:srgbClr>
            </a:outerShdw>
          </a:effectLst>
        </p:spPr>
      </p:pic>
      <p:sp>
        <p:nvSpPr>
          <p:cNvPr id="11" name="TextBox 10"/>
          <p:cNvSpPr txBox="1"/>
          <p:nvPr/>
        </p:nvSpPr>
        <p:spPr>
          <a:xfrm>
            <a:off x="2131274" y="944285"/>
            <a:ext cx="3530656" cy="2677656"/>
          </a:xfrm>
          <a:prstGeom prst="rect">
            <a:avLst/>
          </a:prstGeom>
          <a:noFill/>
        </p:spPr>
        <p:txBody>
          <a:bodyPr wrap="square" rtlCol="0">
            <a:spAutoFit/>
          </a:bodyPr>
          <a:lstStyle/>
          <a:p>
            <a:r>
              <a:rPr lang="en-US" sz="1400" b="1" dirty="0">
                <a:solidFill>
                  <a:srgbClr val="800000"/>
                </a:solidFill>
                <a:latin typeface="Times"/>
                <a:cs typeface="Times"/>
              </a:rPr>
              <a:t>John Richard Moore, MD,</a:t>
            </a:r>
            <a:r>
              <a:rPr lang="en-US" sz="1400" dirty="0">
                <a:solidFill>
                  <a:srgbClr val="800000"/>
                </a:solidFill>
                <a:latin typeface="Times"/>
                <a:cs typeface="Times"/>
              </a:rPr>
              <a:t> </a:t>
            </a:r>
            <a:r>
              <a:rPr lang="en-US" sz="1400" dirty="0">
                <a:latin typeface="Times"/>
                <a:cs typeface="Times"/>
              </a:rPr>
              <a:t>(?-?) of Austin graduated from </a:t>
            </a:r>
            <a:r>
              <a:rPr lang="en-US" sz="1400" dirty="0" err="1">
                <a:latin typeface="Times"/>
                <a:cs typeface="Times"/>
              </a:rPr>
              <a:t>Meharry</a:t>
            </a:r>
            <a:r>
              <a:rPr lang="en-US" sz="1400" dirty="0">
                <a:latin typeface="Times"/>
                <a:cs typeface="Times"/>
              </a:rPr>
              <a:t> in 1894 and</a:t>
            </a:r>
          </a:p>
          <a:p>
            <a:r>
              <a:rPr lang="en-US" sz="1400" dirty="0">
                <a:latin typeface="Times"/>
                <a:cs typeface="Times"/>
              </a:rPr>
              <a:t>practiced in Taylor and San Antonio. At the 1926 annual meeting of the Lone Star State Medical Association in Marshall, members adopted Dr. Moore’s report on the need for a “Negro Tubercular Hospital.” Dr. Moore headed the committee that wrote Gov. Ross Sterling on the urgent need for such a hospital. He was president of the association in 1936-37, when the Kerrville State Sanitarium for Negroes opened.</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9835" y="4293587"/>
            <a:ext cx="2569997" cy="1713331"/>
          </a:xfrm>
          <a:prstGeom prst="rect">
            <a:avLst/>
          </a:prstGeom>
          <a:ln w="38100">
            <a:solidFill>
              <a:srgbClr val="FFFFFF"/>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3606" y="1142451"/>
            <a:ext cx="1648005" cy="1888035"/>
          </a:xfrm>
          <a:prstGeom prst="rect">
            <a:avLst/>
          </a:prstGeom>
          <a:ln w="38100">
            <a:solidFill>
              <a:srgbClr val="FFFFFF"/>
            </a:solidFill>
          </a:ln>
          <a:effectLst>
            <a:outerShdw blurRad="292100" dist="139700" dir="2700000" algn="tl" rotWithShape="0">
              <a:srgbClr val="333333">
                <a:alpha val="65000"/>
              </a:srgbClr>
            </a:outerShdw>
          </a:effectLst>
        </p:spPr>
      </p:pic>
      <p:sp>
        <p:nvSpPr>
          <p:cNvPr id="2" name="TextBox 1"/>
          <p:cNvSpPr txBox="1"/>
          <p:nvPr/>
        </p:nvSpPr>
        <p:spPr>
          <a:xfrm>
            <a:off x="727587" y="414405"/>
            <a:ext cx="7757652" cy="338554"/>
          </a:xfrm>
          <a:prstGeom prst="rect">
            <a:avLst/>
          </a:prstGeom>
          <a:noFill/>
        </p:spPr>
        <p:txBody>
          <a:bodyPr wrap="square" rtlCol="0">
            <a:spAutoFit/>
          </a:bodyPr>
          <a:lstStyle/>
          <a:p>
            <a:pPr algn="ctr"/>
            <a:r>
              <a:rPr lang="en-US" sz="1600" b="1" dirty="0" smtClean="0">
                <a:latin typeface="Times"/>
                <a:cs typeface="Times"/>
              </a:rPr>
              <a:t>Some of the LSSMA Presidents Who </a:t>
            </a:r>
            <a:r>
              <a:rPr lang="en-US" sz="1600" b="1" dirty="0">
                <a:latin typeface="Times"/>
                <a:cs typeface="Times"/>
              </a:rPr>
              <a:t>F</a:t>
            </a:r>
            <a:r>
              <a:rPr lang="en-US" sz="1600" b="1" dirty="0" smtClean="0">
                <a:latin typeface="Times"/>
                <a:cs typeface="Times"/>
              </a:rPr>
              <a:t>ought for a Needed </a:t>
            </a:r>
            <a:r>
              <a:rPr lang="en-US" sz="1600" b="1" dirty="0">
                <a:latin typeface="Times"/>
                <a:cs typeface="Times"/>
              </a:rPr>
              <a:t>T</a:t>
            </a:r>
            <a:r>
              <a:rPr lang="en-US" sz="1600" b="1" dirty="0" smtClean="0">
                <a:latin typeface="Times"/>
                <a:cs typeface="Times"/>
              </a:rPr>
              <a:t>ubercular Hospital</a:t>
            </a:r>
            <a:endParaRPr lang="en-US" sz="1600" b="1" dirty="0">
              <a:latin typeface="Times"/>
              <a:cs typeface="Times"/>
            </a:endParaRPr>
          </a:p>
        </p:txBody>
      </p:sp>
    </p:spTree>
    <p:extLst>
      <p:ext uri="{BB962C8B-B14F-4D97-AF65-F5344CB8AC3E}">
        <p14:creationId xmlns:p14="http://schemas.microsoft.com/office/powerpoint/2010/main" val="220976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 map.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71899"/>
            <a:ext cx="9144000" cy="4706851"/>
          </a:xfrm>
          <a:prstGeom prst="rect">
            <a:avLst/>
          </a:prstGeom>
        </p:spPr>
      </p:pic>
      <p:sp>
        <p:nvSpPr>
          <p:cNvPr id="4" name="Rectangle 3"/>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563526"/>
            <a:ext cx="7313613" cy="808073"/>
          </a:xfrm>
          <a:solidFill>
            <a:srgbClr val="1F497D"/>
          </a:solidFill>
          <a:ln>
            <a:noFill/>
          </a:ln>
        </p:spPr>
        <p:txBody>
          <a:bodyPr/>
          <a:lstStyle/>
          <a:p>
            <a:r>
              <a:rPr lang="en-US" dirty="0" smtClean="0">
                <a:solidFill>
                  <a:schemeClr val="bg2">
                    <a:lumMod val="90000"/>
                  </a:schemeClr>
                </a:solidFill>
              </a:rPr>
              <a:t>Early Medical </a:t>
            </a:r>
            <a:r>
              <a:rPr lang="en-US" dirty="0" smtClean="0">
                <a:solidFill>
                  <a:schemeClr val="bg2">
                    <a:lumMod val="90000"/>
                  </a:schemeClr>
                </a:solidFill>
                <a:cs typeface="Abadi MT Condensed Extra Bold"/>
              </a:rPr>
              <a:t>Education</a:t>
            </a:r>
            <a:endParaRPr lang="en-US" dirty="0">
              <a:solidFill>
                <a:schemeClr val="bg2">
                  <a:lumMod val="90000"/>
                </a:schemeClr>
              </a:solidFill>
              <a:cs typeface="Abadi MT Condensed Extra Bold"/>
            </a:endParaRPr>
          </a:p>
        </p:txBody>
      </p:sp>
    </p:spTree>
    <p:extLst>
      <p:ext uri="{BB962C8B-B14F-4D97-AF65-F5344CB8AC3E}">
        <p14:creationId xmlns:p14="http://schemas.microsoft.com/office/powerpoint/2010/main" val="2244992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1369" y="4569576"/>
            <a:ext cx="6461261" cy="2031325"/>
          </a:xfrm>
          <a:prstGeom prst="rect">
            <a:avLst/>
          </a:prstGeom>
          <a:noFill/>
        </p:spPr>
        <p:txBody>
          <a:bodyPr wrap="square" rtlCol="0">
            <a:spAutoFit/>
          </a:bodyPr>
          <a:lstStyle/>
          <a:p>
            <a:r>
              <a:rPr lang="en-US" sz="1400" b="1" dirty="0">
                <a:solidFill>
                  <a:srgbClr val="800000"/>
                </a:solidFill>
                <a:latin typeface="Times"/>
                <a:cs typeface="Times"/>
              </a:rPr>
              <a:t>The Kerrville State Sanatorium for Negroes </a:t>
            </a:r>
            <a:r>
              <a:rPr lang="en-US" sz="1400" dirty="0">
                <a:latin typeface="Times"/>
                <a:cs typeface="Times"/>
              </a:rPr>
              <a:t>opened in 1937 with 100 beds. It had been a private tuberculosis hospital, owned and operated since 1918 by </a:t>
            </a:r>
            <a:r>
              <a:rPr lang="en-US" sz="1400" b="1" dirty="0">
                <a:solidFill>
                  <a:srgbClr val="800000"/>
                </a:solidFill>
                <a:latin typeface="Times"/>
                <a:cs typeface="Times"/>
              </a:rPr>
              <a:t>Sam Thompson, MD</a:t>
            </a:r>
            <a:r>
              <a:rPr lang="en-US" sz="1400" b="1" dirty="0" smtClean="0">
                <a:solidFill>
                  <a:srgbClr val="800000"/>
                </a:solidFill>
                <a:latin typeface="Times"/>
                <a:cs typeface="Times"/>
              </a:rPr>
              <a:t>,* </a:t>
            </a:r>
            <a:r>
              <a:rPr lang="en-US" sz="1400" dirty="0">
                <a:latin typeface="Times"/>
                <a:cs typeface="Times"/>
              </a:rPr>
              <a:t>and known as the Thompson </a:t>
            </a:r>
            <a:r>
              <a:rPr lang="en-US" sz="1400" dirty="0" smtClean="0">
                <a:latin typeface="Times"/>
                <a:cs typeface="Times"/>
              </a:rPr>
              <a:t>Sanatorium. </a:t>
            </a:r>
            <a:r>
              <a:rPr lang="en-US" sz="1400" dirty="0">
                <a:latin typeface="Times"/>
                <a:cs typeface="Times"/>
              </a:rPr>
              <a:t>Among those on staff were </a:t>
            </a:r>
            <a:r>
              <a:rPr lang="en-US" sz="1400" b="1" dirty="0">
                <a:solidFill>
                  <a:srgbClr val="800000"/>
                </a:solidFill>
                <a:latin typeface="Times"/>
                <a:cs typeface="Times"/>
              </a:rPr>
              <a:t>Drs. James Odis Wyatt </a:t>
            </a:r>
            <a:r>
              <a:rPr lang="en-US" sz="1400" dirty="0">
                <a:latin typeface="Times"/>
                <a:cs typeface="Times"/>
              </a:rPr>
              <a:t>and </a:t>
            </a:r>
            <a:r>
              <a:rPr lang="en-US" sz="1400" b="1" dirty="0">
                <a:solidFill>
                  <a:srgbClr val="800000"/>
                </a:solidFill>
                <a:latin typeface="Times"/>
                <a:cs typeface="Times"/>
              </a:rPr>
              <a:t>W. E. </a:t>
            </a:r>
            <a:r>
              <a:rPr lang="en-US" sz="1400" b="1" dirty="0" err="1">
                <a:solidFill>
                  <a:srgbClr val="800000"/>
                </a:solidFill>
                <a:latin typeface="Times"/>
                <a:cs typeface="Times"/>
              </a:rPr>
              <a:t>Shallowhorne</a:t>
            </a:r>
            <a:r>
              <a:rPr lang="en-US" sz="1400" dirty="0">
                <a:latin typeface="Times"/>
                <a:cs typeface="Times"/>
              </a:rPr>
              <a:t>. Despite promise in the early years, staff support, medical equipment, and funding from the state legislature never matched that of the state sanatorium near San Angelo. The Kerrville sanatorium closed in 1949. Residents were transferred to the segregated East Texas State Tuberculosis Hospital in Tyler. Tuberculosis mortality among African-Americans was again three times that of the white population in Texas.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3204" y="668954"/>
            <a:ext cx="6078228" cy="3699309"/>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926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766" y="640828"/>
            <a:ext cx="1817189" cy="2725783"/>
          </a:xfrm>
          <a:prstGeom prst="rect">
            <a:avLst/>
          </a:prstGeom>
          <a:ln w="38100">
            <a:solidFill>
              <a:srgbClr val="FFFFFF"/>
            </a:solidFill>
          </a:ln>
          <a:effectLst>
            <a:outerShdw blurRad="292100" dist="139700" dir="2700000" algn="tl" rotWithShape="0">
              <a:srgbClr val="333333">
                <a:alpha val="65000"/>
              </a:srgbClr>
            </a:outerShdw>
          </a:effectLst>
        </p:spPr>
      </p:pic>
      <p:sp>
        <p:nvSpPr>
          <p:cNvPr id="3" name="TextBox 2"/>
          <p:cNvSpPr txBox="1"/>
          <p:nvPr/>
        </p:nvSpPr>
        <p:spPr>
          <a:xfrm>
            <a:off x="2549559" y="640830"/>
            <a:ext cx="3064660" cy="3108544"/>
          </a:xfrm>
          <a:prstGeom prst="rect">
            <a:avLst/>
          </a:prstGeom>
          <a:noFill/>
        </p:spPr>
        <p:txBody>
          <a:bodyPr wrap="square" rtlCol="0">
            <a:spAutoFit/>
          </a:bodyPr>
          <a:lstStyle/>
          <a:p>
            <a:r>
              <a:rPr lang="en-US" sz="1400" b="1" dirty="0">
                <a:solidFill>
                  <a:srgbClr val="800000"/>
                </a:solidFill>
                <a:latin typeface="Times"/>
                <a:cs typeface="Times"/>
              </a:rPr>
              <a:t>L. Roy Adams, MD, </a:t>
            </a:r>
            <a:r>
              <a:rPr lang="en-US" sz="1400" dirty="0">
                <a:latin typeface="Times"/>
                <a:cs typeface="Times"/>
              </a:rPr>
              <a:t>(1898-1970). Born in Temple, he studied </a:t>
            </a:r>
            <a:r>
              <a:rPr lang="en-US" sz="1400" dirty="0" smtClean="0">
                <a:latin typeface="Times"/>
                <a:cs typeface="Times"/>
              </a:rPr>
              <a:t>premed </a:t>
            </a:r>
            <a:r>
              <a:rPr lang="en-US" sz="1400" dirty="0">
                <a:latin typeface="Times"/>
                <a:cs typeface="Times"/>
              </a:rPr>
              <a:t>at Fisk University in Nashville, then earned his MD from </a:t>
            </a:r>
            <a:r>
              <a:rPr lang="en-US" sz="1400" dirty="0" err="1">
                <a:latin typeface="Times"/>
                <a:cs typeface="Times"/>
              </a:rPr>
              <a:t>Meharry</a:t>
            </a:r>
            <a:r>
              <a:rPr lang="en-US" sz="1400" dirty="0">
                <a:latin typeface="Times"/>
                <a:cs typeface="Times"/>
              </a:rPr>
              <a:t> in 1925. He first practiced medicine in Temple, then in Waco, where he opened Adams Clinic and was part of the lobbying effort. </a:t>
            </a:r>
            <a:r>
              <a:rPr lang="en-US" sz="1400" dirty="0" smtClean="0">
                <a:latin typeface="Times"/>
                <a:cs typeface="Times"/>
              </a:rPr>
              <a:t>In </a:t>
            </a:r>
            <a:r>
              <a:rPr lang="en-US" sz="1400" dirty="0">
                <a:latin typeface="Times"/>
                <a:cs typeface="Times"/>
              </a:rPr>
              <a:t>1935 Dr. Adams received the telegram from Texas Gov. James V. Allred notifying the Lone Star State Medical Association that the Texas Legislature had approved funds for the Tubercular Hospital for Negroes.</a:t>
            </a:r>
          </a:p>
          <a:p>
            <a:r>
              <a:rPr lang="en-US" sz="1400" dirty="0">
                <a:latin typeface="Times"/>
                <a:cs typeface="Times"/>
              </a:rPr>
              <a:t>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1808" y="3334935"/>
            <a:ext cx="1946366" cy="2829590"/>
          </a:xfrm>
          <a:prstGeom prst="rect">
            <a:avLst/>
          </a:prstGeom>
          <a:ln w="38100">
            <a:solidFill>
              <a:srgbClr val="FFFFFF"/>
            </a:solidFill>
          </a:ln>
          <a:effectLst>
            <a:outerShdw blurRad="292100" dist="139700" dir="2700000" algn="tl" rotWithShape="0">
              <a:srgbClr val="333333">
                <a:alpha val="65000"/>
              </a:srgbClr>
            </a:outerShdw>
          </a:effectLst>
        </p:spPr>
      </p:pic>
      <p:sp>
        <p:nvSpPr>
          <p:cNvPr id="5" name="TextBox 4"/>
          <p:cNvSpPr txBox="1"/>
          <p:nvPr/>
        </p:nvSpPr>
        <p:spPr>
          <a:xfrm>
            <a:off x="3344479" y="4096212"/>
            <a:ext cx="2827329" cy="2031325"/>
          </a:xfrm>
          <a:prstGeom prst="rect">
            <a:avLst/>
          </a:prstGeom>
          <a:noFill/>
        </p:spPr>
        <p:txBody>
          <a:bodyPr wrap="square" rtlCol="0">
            <a:spAutoFit/>
          </a:bodyPr>
          <a:lstStyle/>
          <a:p>
            <a:r>
              <a:rPr lang="en-US" sz="1400" b="1" dirty="0">
                <a:solidFill>
                  <a:srgbClr val="800000"/>
                </a:solidFill>
                <a:latin typeface="Times"/>
                <a:cs typeface="Times"/>
              </a:rPr>
              <a:t>S. J. Sealy, MD, </a:t>
            </a:r>
            <a:r>
              <a:rPr lang="en-US" sz="1400" dirty="0">
                <a:latin typeface="Times"/>
                <a:cs typeface="Times"/>
              </a:rPr>
              <a:t>(?-1948) was born in British Guiana, South America. He came to the United States to study medicine and graduated from </a:t>
            </a:r>
            <a:r>
              <a:rPr lang="en-US" sz="1400" dirty="0" err="1">
                <a:latin typeface="Times"/>
                <a:cs typeface="Times"/>
              </a:rPr>
              <a:t>Meharry</a:t>
            </a:r>
            <a:r>
              <a:rPr lang="en-US" sz="1400" dirty="0">
                <a:latin typeface="Times"/>
                <a:cs typeface="Times"/>
              </a:rPr>
              <a:t> in 1926.  He practiced medicine in Cameron and Bryan. He was on staff at the Kerrville State Sanatorium for </a:t>
            </a:r>
            <a:r>
              <a:rPr lang="en-US" sz="1400" dirty="0" smtClean="0">
                <a:latin typeface="Times"/>
                <a:cs typeface="Times"/>
              </a:rPr>
              <a:t>Negroes</a:t>
            </a:r>
            <a:r>
              <a:rPr lang="en-US" sz="1400" dirty="0">
                <a:latin typeface="Times"/>
                <a:cs typeface="Times"/>
              </a:rPr>
              <a:t>.</a:t>
            </a:r>
          </a:p>
          <a:p>
            <a:r>
              <a:rPr lang="en-US" sz="1400" dirty="0">
                <a:latin typeface="Times"/>
                <a:cs typeface="Times"/>
              </a:rPr>
              <a:t> </a:t>
            </a:r>
          </a:p>
        </p:txBody>
      </p:sp>
      <p:pic>
        <p:nvPicPr>
          <p:cNvPr id="6" name="Picture 5"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35350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0202" y="692362"/>
            <a:ext cx="5490572" cy="2462213"/>
          </a:xfrm>
          <a:prstGeom prst="rect">
            <a:avLst/>
          </a:prstGeom>
          <a:noFill/>
        </p:spPr>
        <p:txBody>
          <a:bodyPr wrap="square" rtlCol="0">
            <a:spAutoFit/>
          </a:bodyPr>
          <a:lstStyle/>
          <a:p>
            <a:r>
              <a:rPr lang="en-US" sz="1400" b="1" dirty="0" smtClean="0">
                <a:solidFill>
                  <a:srgbClr val="800000"/>
                </a:solidFill>
                <a:latin typeface="Times"/>
                <a:cs typeface="Times"/>
              </a:rPr>
              <a:t>Connie </a:t>
            </a:r>
            <a:r>
              <a:rPr lang="en-US" sz="1400" b="1" dirty="0" err="1">
                <a:solidFill>
                  <a:srgbClr val="800000"/>
                </a:solidFill>
                <a:latin typeface="Times"/>
                <a:cs typeface="Times"/>
              </a:rPr>
              <a:t>Yerwood</a:t>
            </a:r>
            <a:r>
              <a:rPr lang="en-US" sz="1400" b="1" dirty="0">
                <a:solidFill>
                  <a:srgbClr val="800000"/>
                </a:solidFill>
                <a:latin typeface="Times"/>
                <a:cs typeface="Times"/>
              </a:rPr>
              <a:t> (later Conner),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smtClean="0">
                <a:latin typeface="Times"/>
                <a:cs typeface="Times"/>
              </a:rPr>
              <a:t>(</a:t>
            </a:r>
            <a:r>
              <a:rPr lang="en-US" sz="1400" dirty="0">
                <a:latin typeface="Times"/>
                <a:cs typeface="Times"/>
              </a:rPr>
              <a:t>1908-91). Born in Victoria, she was the oldest daughter of </a:t>
            </a:r>
            <a:r>
              <a:rPr lang="en-US" sz="1400" b="1" dirty="0">
                <a:solidFill>
                  <a:srgbClr val="800000"/>
                </a:solidFill>
                <a:latin typeface="Times"/>
                <a:cs typeface="Times"/>
              </a:rPr>
              <a:t>Charles R. </a:t>
            </a:r>
            <a:r>
              <a:rPr lang="en-US" sz="1400" b="1" dirty="0" err="1">
                <a:solidFill>
                  <a:srgbClr val="800000"/>
                </a:solidFill>
                <a:latin typeface="Times"/>
                <a:cs typeface="Times"/>
              </a:rPr>
              <a:t>Yerwood</a:t>
            </a:r>
            <a:r>
              <a:rPr lang="en-US" sz="1400" b="1" dirty="0">
                <a:solidFill>
                  <a:srgbClr val="800000"/>
                </a:solidFill>
                <a:latin typeface="Times"/>
                <a:cs typeface="Times"/>
              </a:rPr>
              <a:t>, MD</a:t>
            </a:r>
            <a:r>
              <a:rPr lang="en-US" sz="1400" dirty="0">
                <a:solidFill>
                  <a:srgbClr val="800000"/>
                </a:solidFill>
                <a:latin typeface="Times"/>
                <a:cs typeface="Times"/>
              </a:rPr>
              <a:t>. </a:t>
            </a:r>
            <a:r>
              <a:rPr lang="en-US" sz="1400" dirty="0">
                <a:latin typeface="Times"/>
                <a:cs typeface="Times"/>
              </a:rPr>
              <a:t>A 1925 graduate of Samuel Huston College (now Huston-</a:t>
            </a:r>
            <a:r>
              <a:rPr lang="en-US" sz="1400" dirty="0" err="1">
                <a:latin typeface="Times"/>
                <a:cs typeface="Times"/>
              </a:rPr>
              <a:t>Tillotson</a:t>
            </a:r>
            <a:r>
              <a:rPr lang="en-US" sz="1400" dirty="0">
                <a:latin typeface="Times"/>
                <a:cs typeface="Times"/>
              </a:rPr>
              <a:t> University) in Austin, Dr. </a:t>
            </a:r>
            <a:r>
              <a:rPr lang="en-US" sz="1400" dirty="0" err="1">
                <a:latin typeface="Times"/>
                <a:cs typeface="Times"/>
              </a:rPr>
              <a:t>Yerwood</a:t>
            </a:r>
            <a:r>
              <a:rPr lang="en-US" sz="1400" dirty="0">
                <a:latin typeface="Times"/>
                <a:cs typeface="Times"/>
              </a:rPr>
              <a:t> earned her MD from </a:t>
            </a:r>
            <a:r>
              <a:rPr lang="en-US" sz="1400" dirty="0" err="1">
                <a:latin typeface="Times"/>
                <a:cs typeface="Times"/>
              </a:rPr>
              <a:t>Meharry</a:t>
            </a:r>
            <a:r>
              <a:rPr lang="en-US" sz="1400" dirty="0">
                <a:latin typeface="Times"/>
                <a:cs typeface="Times"/>
              </a:rPr>
              <a:t> in 1933. After completing studies in public health at the University of Michigan, she returned to Austin as the first African-American physician hired by the Texas Public Health Service in 1937. Her early years were spent consulting on well-baby and prenatal care initiatives in rural Texas and working with the postgraduate medical assembly programs. She retired in 1977 as state director of health services. Her sister </a:t>
            </a:r>
            <a:r>
              <a:rPr lang="en-US" sz="1400" b="1" dirty="0">
                <a:solidFill>
                  <a:srgbClr val="800000"/>
                </a:solidFill>
                <a:latin typeface="Times"/>
                <a:cs typeface="Times"/>
              </a:rPr>
              <a:t>Joyce </a:t>
            </a:r>
            <a:r>
              <a:rPr lang="en-US" sz="1400" b="1" dirty="0" err="1">
                <a:solidFill>
                  <a:srgbClr val="800000"/>
                </a:solidFill>
                <a:latin typeface="Times"/>
                <a:cs typeface="Times"/>
              </a:rPr>
              <a:t>Yerwood</a:t>
            </a:r>
            <a:r>
              <a:rPr lang="en-US" sz="1400" b="1" dirty="0">
                <a:solidFill>
                  <a:srgbClr val="800000"/>
                </a:solidFill>
                <a:latin typeface="Times"/>
                <a:cs typeface="Times"/>
              </a:rPr>
              <a:t>, MD,</a:t>
            </a:r>
            <a:r>
              <a:rPr lang="en-US" sz="1400" dirty="0">
                <a:solidFill>
                  <a:srgbClr val="800000"/>
                </a:solidFill>
                <a:latin typeface="Times"/>
                <a:cs typeface="Times"/>
              </a:rPr>
              <a:t> </a:t>
            </a:r>
            <a:r>
              <a:rPr lang="en-US" sz="1400" dirty="0">
                <a:latin typeface="Times"/>
                <a:cs typeface="Times"/>
              </a:rPr>
              <a:t>was the first African-American woman to practice medicine in Connecticut.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0942" y="692362"/>
            <a:ext cx="1648098" cy="2472147"/>
          </a:xfrm>
          <a:prstGeom prst="rect">
            <a:avLst/>
          </a:prstGeom>
          <a:ln w="38100">
            <a:solidFill>
              <a:srgbClr val="FFFFFF"/>
            </a:solidFill>
          </a:ln>
          <a:effectLst>
            <a:outerShdw blurRad="292100" dist="139700" dir="2700000" algn="tl" rotWithShape="0">
              <a:srgbClr val="333333">
                <a:alpha val="65000"/>
              </a:srgbClr>
            </a:outerShdw>
          </a:effectLst>
        </p:spPr>
      </p:pic>
      <p:sp>
        <p:nvSpPr>
          <p:cNvPr id="5" name="TextBox 4"/>
          <p:cNvSpPr txBox="1"/>
          <p:nvPr/>
        </p:nvSpPr>
        <p:spPr>
          <a:xfrm>
            <a:off x="882166" y="3689890"/>
            <a:ext cx="4847072" cy="2677656"/>
          </a:xfrm>
          <a:prstGeom prst="rect">
            <a:avLst/>
          </a:prstGeom>
          <a:noFill/>
        </p:spPr>
        <p:txBody>
          <a:bodyPr wrap="square" rtlCol="0">
            <a:spAutoFit/>
          </a:bodyPr>
          <a:lstStyle/>
          <a:p>
            <a:r>
              <a:rPr lang="en-US" sz="1400" b="1" dirty="0">
                <a:solidFill>
                  <a:srgbClr val="800000"/>
                </a:solidFill>
                <a:latin typeface="Times"/>
                <a:cs typeface="Times"/>
              </a:rPr>
              <a:t>Pansy Nichols</a:t>
            </a:r>
            <a:r>
              <a:rPr lang="en-US" sz="1400" dirty="0">
                <a:solidFill>
                  <a:srgbClr val="800000"/>
                </a:solidFill>
                <a:latin typeface="Times"/>
                <a:cs typeface="Times"/>
              </a:rPr>
              <a:t> </a:t>
            </a:r>
            <a:r>
              <a:rPr lang="en-US" sz="1400" dirty="0">
                <a:latin typeface="Times"/>
                <a:cs typeface="Times"/>
              </a:rPr>
              <a:t>(1896-1991) was born in San Antonio.  In 1918 she was hired by the Texas Tuberculosis Association and in 1932 became executive director. </a:t>
            </a:r>
            <a:r>
              <a:rPr lang="en-US" sz="1400" dirty="0" smtClean="0">
                <a:latin typeface="Times"/>
                <a:cs typeface="Times"/>
              </a:rPr>
              <a:t>She </a:t>
            </a:r>
            <a:r>
              <a:rPr lang="en-US" sz="1400" dirty="0">
                <a:latin typeface="Times"/>
                <a:cs typeface="Times"/>
              </a:rPr>
              <a:t>was part of the lobbying effort for the Kerrville State Sanitarium</a:t>
            </a:r>
            <a:r>
              <a:rPr lang="en-US" sz="1400" dirty="0" smtClean="0">
                <a:latin typeface="Times"/>
                <a:cs typeface="Times"/>
              </a:rPr>
              <a:t>. </a:t>
            </a:r>
            <a:r>
              <a:rPr lang="en-US" sz="1400" dirty="0">
                <a:latin typeface="Times"/>
                <a:cs typeface="Times"/>
              </a:rPr>
              <a:t>In 1940</a:t>
            </a:r>
            <a:r>
              <a:rPr lang="en-US" sz="1400" dirty="0">
                <a:solidFill>
                  <a:srgbClr val="800000"/>
                </a:solidFill>
                <a:latin typeface="Times"/>
                <a:cs typeface="Times"/>
              </a:rPr>
              <a:t>, </a:t>
            </a:r>
            <a:r>
              <a:rPr lang="en-US" sz="1400" b="1" dirty="0">
                <a:solidFill>
                  <a:srgbClr val="800000"/>
                </a:solidFill>
                <a:latin typeface="Times"/>
                <a:cs typeface="Times"/>
              </a:rPr>
              <a:t>Dr. Connie </a:t>
            </a:r>
            <a:r>
              <a:rPr lang="en-US" sz="1400" b="1" dirty="0" err="1">
                <a:solidFill>
                  <a:srgbClr val="800000"/>
                </a:solidFill>
                <a:latin typeface="Times"/>
                <a:cs typeface="Times"/>
              </a:rPr>
              <a:t>Yerwood</a:t>
            </a:r>
            <a:r>
              <a:rPr lang="en-US" sz="1400" dirty="0">
                <a:solidFill>
                  <a:srgbClr val="800000"/>
                </a:solidFill>
                <a:latin typeface="Times"/>
                <a:cs typeface="Times"/>
              </a:rPr>
              <a:t> </a:t>
            </a:r>
            <a:r>
              <a:rPr lang="en-US" sz="1400" dirty="0">
                <a:latin typeface="Times"/>
                <a:cs typeface="Times"/>
              </a:rPr>
              <a:t>of the Texas Health Department, reviewed the history of </a:t>
            </a:r>
            <a:r>
              <a:rPr lang="en-US" sz="1400" dirty="0" smtClean="0">
                <a:latin typeface="Times"/>
                <a:cs typeface="Times"/>
              </a:rPr>
              <a:t>post-graduate </a:t>
            </a:r>
            <a:r>
              <a:rPr lang="en-US" sz="1400" dirty="0">
                <a:latin typeface="Times"/>
                <a:cs typeface="Times"/>
              </a:rPr>
              <a:t>medical education at Prairie View and noted: </a:t>
            </a:r>
            <a:r>
              <a:rPr lang="en-US" sz="1400" dirty="0" smtClean="0">
                <a:latin typeface="Times"/>
                <a:cs typeface="Times"/>
              </a:rPr>
              <a:t>“</a:t>
            </a:r>
            <a:r>
              <a:rPr lang="en-US" sz="1400" dirty="0">
                <a:latin typeface="Times"/>
                <a:cs typeface="Times"/>
              </a:rPr>
              <a:t>It was left to a white woman to make the first serious step toward adequate training of Negro physicians.” The </a:t>
            </a:r>
            <a:r>
              <a:rPr lang="en-US" sz="1400" dirty="0" smtClean="0">
                <a:latin typeface="Times"/>
                <a:cs typeface="Times"/>
              </a:rPr>
              <a:t>Jan. </a:t>
            </a:r>
            <a:r>
              <a:rPr lang="en-US" sz="1400" dirty="0">
                <a:latin typeface="Times"/>
                <a:cs typeface="Times"/>
              </a:rPr>
              <a:t>16, </a:t>
            </a:r>
            <a:r>
              <a:rPr lang="en-US" sz="1400" dirty="0" smtClean="0">
                <a:latin typeface="Times"/>
                <a:cs typeface="Times"/>
              </a:rPr>
              <a:t>1937, </a:t>
            </a:r>
            <a:r>
              <a:rPr lang="en-US" sz="1400" dirty="0">
                <a:latin typeface="Times"/>
                <a:cs typeface="Times"/>
              </a:rPr>
              <a:t>meeting convened in Miss Nichols’ office brought together those who would plan and fund the lectures and clinical presentations on current medical thought and suggested treatment of tuberculosis and other public health problems. </a:t>
            </a:r>
          </a:p>
        </p:txBody>
      </p:sp>
      <p:pic>
        <p:nvPicPr>
          <p:cNvPr id="7" name="Picture 6"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3" name="Picture 2" descr="Pansy Nichol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8640" y="3689890"/>
            <a:ext cx="2131392" cy="2664240"/>
          </a:xfrm>
          <a:prstGeom prst="rect">
            <a:avLst/>
          </a:prstGeom>
          <a:ln w="38100">
            <a:solidFill>
              <a:srgbClr val="FFFFFF"/>
            </a:solidFill>
          </a:ln>
        </p:spPr>
      </p:pic>
    </p:spTree>
    <p:extLst>
      <p:ext uri="{BB962C8B-B14F-4D97-AF65-F5344CB8AC3E}">
        <p14:creationId xmlns:p14="http://schemas.microsoft.com/office/powerpoint/2010/main" val="3390509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7564" y="1823136"/>
            <a:ext cx="4040745" cy="3970318"/>
          </a:xfrm>
          <a:prstGeom prst="rect">
            <a:avLst/>
          </a:prstGeom>
          <a:noFill/>
        </p:spPr>
        <p:txBody>
          <a:bodyPr wrap="square" rtlCol="0">
            <a:spAutoFit/>
          </a:bodyPr>
          <a:lstStyle/>
          <a:p>
            <a:r>
              <a:rPr lang="en-US" dirty="0">
                <a:latin typeface="Times"/>
                <a:cs typeface="Times"/>
              </a:rPr>
              <a:t>Cracks in the wall separating the races in the Jim Crow South began appearing after World War II. In medicine, medical schools played an important role. In 1948, the University of Arkansas Medical School was the first Southern white medical school to admit an African-American, Edith Irby, who graduated in 1952. </a:t>
            </a:r>
          </a:p>
          <a:p>
            <a:r>
              <a:rPr lang="en-US" dirty="0">
                <a:latin typeface="Times"/>
                <a:cs typeface="Times"/>
              </a:rPr>
              <a:t> </a:t>
            </a:r>
          </a:p>
          <a:p>
            <a:r>
              <a:rPr lang="en-US" dirty="0">
                <a:latin typeface="Times"/>
                <a:cs typeface="Times"/>
              </a:rPr>
              <a:t>In 1959, </a:t>
            </a:r>
            <a:r>
              <a:rPr lang="en-US" b="1" dirty="0">
                <a:solidFill>
                  <a:srgbClr val="800000"/>
                </a:solidFill>
                <a:latin typeface="Times"/>
                <a:cs typeface="Times"/>
              </a:rPr>
              <a:t>Edith Irby Jones, </a:t>
            </a:r>
            <a:r>
              <a:rPr lang="en-US" b="1" dirty="0" smtClean="0">
                <a:solidFill>
                  <a:srgbClr val="800000"/>
                </a:solidFill>
                <a:latin typeface="Times"/>
                <a:cs typeface="Times"/>
              </a:rPr>
              <a:t>MD</a:t>
            </a:r>
            <a:r>
              <a:rPr lang="en-US" b="1" smtClean="0">
                <a:solidFill>
                  <a:srgbClr val="800000"/>
                </a:solidFill>
                <a:latin typeface="Times"/>
                <a:cs typeface="Times"/>
              </a:rPr>
              <a:t>,* </a:t>
            </a:r>
            <a:r>
              <a:rPr lang="en-US" smtClean="0">
                <a:latin typeface="Times"/>
                <a:cs typeface="Times"/>
              </a:rPr>
              <a:t>moved </a:t>
            </a:r>
            <a:r>
              <a:rPr lang="en-US" dirty="0">
                <a:latin typeface="Times"/>
                <a:cs typeface="Times"/>
              </a:rPr>
              <a:t>to Houston to pursue a desired residency and remained to practice medicine.  </a:t>
            </a:r>
          </a:p>
          <a:p>
            <a:r>
              <a:rPr lang="en-US" dirty="0">
                <a:latin typeface="Times"/>
                <a:cs typeface="Times"/>
              </a:rPr>
              <a:t>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6363" y="1823137"/>
            <a:ext cx="2715882" cy="4064000"/>
          </a:xfrm>
          <a:prstGeom prst="rect">
            <a:avLst/>
          </a:prstGeom>
          <a:ln w="38100">
            <a:solidFill>
              <a:srgbClr val="FFFFFF"/>
            </a:solidFill>
          </a:ln>
          <a:effectLst>
            <a:outerShdw blurRad="292100" dist="139700" dir="2700000" algn="tl" rotWithShape="0">
              <a:srgbClr val="333333">
                <a:alpha val="65000"/>
              </a:srgbClr>
            </a:outerShdw>
          </a:effectLst>
        </p:spPr>
      </p:pic>
      <p:sp>
        <p:nvSpPr>
          <p:cNvPr id="7" name="Rectangle 6"/>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914400" y="563526"/>
            <a:ext cx="7313613" cy="808073"/>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dirty="0" smtClean="0">
                <a:solidFill>
                  <a:schemeClr val="bg2">
                    <a:lumMod val="90000"/>
                  </a:schemeClr>
                </a:solidFill>
              </a:rPr>
              <a:t>Medical </a:t>
            </a:r>
            <a:r>
              <a:rPr lang="en-US" dirty="0" smtClean="0">
                <a:solidFill>
                  <a:schemeClr val="bg2">
                    <a:lumMod val="90000"/>
                  </a:schemeClr>
                </a:solidFill>
                <a:latin typeface="Times"/>
                <a:cs typeface="Times"/>
              </a:rPr>
              <a:t>Integration</a:t>
            </a:r>
            <a:endParaRPr lang="en-US" dirty="0">
              <a:solidFill>
                <a:schemeClr val="bg2">
                  <a:lumMod val="90000"/>
                </a:schemeClr>
              </a:solidFill>
              <a:latin typeface="Times"/>
              <a:cs typeface="Times"/>
            </a:endParaRPr>
          </a:p>
        </p:txBody>
      </p:sp>
    </p:spTree>
    <p:extLst>
      <p:ext uri="{BB962C8B-B14F-4D97-AF65-F5344CB8AC3E}">
        <p14:creationId xmlns:p14="http://schemas.microsoft.com/office/powerpoint/2010/main" val="1572833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20" y="4100985"/>
            <a:ext cx="7151133" cy="2677656"/>
          </a:xfrm>
          <a:prstGeom prst="rect">
            <a:avLst/>
          </a:prstGeom>
          <a:noFill/>
        </p:spPr>
        <p:txBody>
          <a:bodyPr wrap="square" rtlCol="0">
            <a:spAutoFit/>
          </a:bodyPr>
          <a:lstStyle/>
          <a:p>
            <a:r>
              <a:rPr lang="en-US" sz="1400" dirty="0">
                <a:latin typeface="Times"/>
                <a:cs typeface="Times"/>
              </a:rPr>
              <a:t>In 1949, The University of Texas </a:t>
            </a:r>
            <a:r>
              <a:rPr lang="en-US" sz="1400" dirty="0" smtClean="0">
                <a:latin typeface="Times"/>
                <a:cs typeface="Times"/>
              </a:rPr>
              <a:t>(UT) admitted </a:t>
            </a:r>
            <a:r>
              <a:rPr lang="en-US" sz="1400" dirty="0">
                <a:latin typeface="Times"/>
                <a:cs typeface="Times"/>
              </a:rPr>
              <a:t>its first African-American </a:t>
            </a:r>
            <a:r>
              <a:rPr lang="en-US" sz="1400" dirty="0" smtClean="0">
                <a:latin typeface="Times"/>
                <a:cs typeface="Times"/>
              </a:rPr>
              <a:t>student. </a:t>
            </a:r>
            <a:r>
              <a:rPr lang="en-US" sz="1400" b="1" dirty="0" smtClean="0">
                <a:solidFill>
                  <a:srgbClr val="800000"/>
                </a:solidFill>
                <a:latin typeface="Times"/>
                <a:cs typeface="Times"/>
              </a:rPr>
              <a:t>Herman </a:t>
            </a:r>
            <a:r>
              <a:rPr lang="en-US" sz="1400" b="1" dirty="0">
                <a:solidFill>
                  <a:srgbClr val="800000"/>
                </a:solidFill>
                <a:latin typeface="Times"/>
                <a:cs typeface="Times"/>
              </a:rPr>
              <a:t>Aladdin Barnett III, MD,</a:t>
            </a:r>
            <a:r>
              <a:rPr lang="en-US" sz="1400" dirty="0">
                <a:solidFill>
                  <a:srgbClr val="800000"/>
                </a:solidFill>
                <a:latin typeface="Times"/>
                <a:cs typeface="Times"/>
              </a:rPr>
              <a:t>*</a:t>
            </a:r>
            <a:r>
              <a:rPr lang="en-US" sz="1400" dirty="0">
                <a:latin typeface="Times"/>
                <a:cs typeface="Times"/>
              </a:rPr>
              <a:t> (1926-73). He graduated in 1952.  After an internship and residencies in surgery and anesthesia, he opened his medical practice in Houston.  </a:t>
            </a:r>
          </a:p>
          <a:p>
            <a:r>
              <a:rPr lang="en-US" sz="1400" dirty="0">
                <a:latin typeface="Times"/>
                <a:cs typeface="Times"/>
              </a:rPr>
              <a:t> </a:t>
            </a:r>
          </a:p>
          <a:p>
            <a:r>
              <a:rPr lang="en-US" sz="1400" dirty="0">
                <a:latin typeface="Times"/>
                <a:cs typeface="Times"/>
              </a:rPr>
              <a:t>Born in Austin, Dr. Barnett joined the Army after graduating from high school in 1943 and was trained as a fighter pilot at </a:t>
            </a:r>
            <a:r>
              <a:rPr lang="en-US" sz="1400" dirty="0" smtClean="0">
                <a:latin typeface="Times"/>
                <a:cs typeface="Times"/>
              </a:rPr>
              <a:t>Tuskegee</a:t>
            </a:r>
            <a:r>
              <a:rPr lang="en-US" sz="1400" dirty="0">
                <a:latin typeface="Times"/>
                <a:cs typeface="Times"/>
              </a:rPr>
              <a:t>. He graduated from </a:t>
            </a:r>
            <a:r>
              <a:rPr lang="en-US" sz="1400" dirty="0" smtClean="0">
                <a:latin typeface="Times"/>
                <a:cs typeface="Times"/>
              </a:rPr>
              <a:t>UT Medical Branch (UTMB) in Galveston </a:t>
            </a:r>
            <a:r>
              <a:rPr lang="en-US" sz="1400" dirty="0">
                <a:latin typeface="Times"/>
                <a:cs typeface="Times"/>
              </a:rPr>
              <a:t>in 1952, the first African-American to earn a medical degree in Texas. Dr. Barnett was the first African-American appointed to the Texas State Board of Medical Examiners. Among his professional memberships were the Texas Medical Association and the Lone Star State Medical Association. He died piloting his plane during a severe storm. Dr. Barnett was posthumously awarded the </a:t>
            </a:r>
            <a:r>
              <a:rPr lang="en-US" sz="1400" dirty="0" err="1">
                <a:latin typeface="Times"/>
                <a:cs typeface="Times"/>
              </a:rPr>
              <a:t>Ashbel</a:t>
            </a:r>
            <a:r>
              <a:rPr lang="en-US" sz="1400" dirty="0">
                <a:latin typeface="Times"/>
                <a:cs typeface="Times"/>
              </a:rPr>
              <a:t> Smith Award in 1978. It is the highest honor awarded by </a:t>
            </a:r>
            <a:r>
              <a:rPr lang="en-US" sz="1400" dirty="0" smtClean="0">
                <a:latin typeface="Times"/>
                <a:cs typeface="Times"/>
              </a:rPr>
              <a:t>(UTMB). </a:t>
            </a:r>
            <a:endParaRPr lang="en-US" sz="1400" dirty="0">
              <a:latin typeface="Times"/>
              <a:cs typeface="Times"/>
            </a:endParaRPr>
          </a:p>
          <a:p>
            <a:r>
              <a:rPr lang="en-US" sz="1400" dirty="0">
                <a:latin typeface="Times"/>
                <a:cs typeface="Times"/>
              </a:rPr>
              <a:t>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921" y="735869"/>
            <a:ext cx="2340067" cy="3140363"/>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663191" y="373249"/>
            <a:ext cx="2905193" cy="3790532"/>
          </a:xfrm>
          <a:prstGeom prst="rect">
            <a:avLst/>
          </a:prstGeom>
          <a:ln w="38100">
            <a:solidFill>
              <a:srgbClr val="FFFFFF"/>
            </a:solidFill>
          </a:ln>
          <a:effectLst>
            <a:outerShdw blurRad="292100" dist="139700" dir="2700000" algn="tl" rotWithShape="0">
              <a:srgbClr val="333333">
                <a:alpha val="65000"/>
              </a:srgbClr>
            </a:outerShdw>
          </a:effectLst>
        </p:spPr>
      </p:pic>
      <p:pic>
        <p:nvPicPr>
          <p:cNvPr id="6" name="Picture 5"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88182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845" y="2267836"/>
            <a:ext cx="2573106" cy="2031325"/>
          </a:xfrm>
          <a:prstGeom prst="rect">
            <a:avLst/>
          </a:prstGeom>
          <a:noFill/>
        </p:spPr>
        <p:txBody>
          <a:bodyPr wrap="square" rtlCol="0">
            <a:spAutoFit/>
          </a:bodyPr>
          <a:lstStyle/>
          <a:p>
            <a:r>
              <a:rPr lang="en-US" sz="1400" b="1" dirty="0" smtClean="0">
                <a:solidFill>
                  <a:srgbClr val="800000"/>
                </a:solidFill>
                <a:latin typeface="Times"/>
                <a:cs typeface="Times"/>
              </a:rPr>
              <a:t>Leo </a:t>
            </a:r>
            <a:r>
              <a:rPr lang="en-US" sz="1400" b="1" dirty="0" err="1">
                <a:solidFill>
                  <a:srgbClr val="800000"/>
                </a:solidFill>
                <a:latin typeface="Times"/>
                <a:cs typeface="Times"/>
              </a:rPr>
              <a:t>Earsel</a:t>
            </a:r>
            <a:r>
              <a:rPr lang="en-US" sz="1400" b="1" dirty="0">
                <a:solidFill>
                  <a:srgbClr val="800000"/>
                </a:solidFill>
                <a:latin typeface="Times"/>
                <a:cs typeface="Times"/>
              </a:rPr>
              <a:t> Orr Jr., MD, </a:t>
            </a:r>
            <a:r>
              <a:rPr lang="en-US" sz="1400" dirty="0">
                <a:latin typeface="Times"/>
                <a:cs typeface="Times"/>
              </a:rPr>
              <a:t>Baylor College of Medicine, Houston, </a:t>
            </a:r>
            <a:r>
              <a:rPr lang="en-US" sz="1400" dirty="0" smtClean="0">
                <a:latin typeface="Times"/>
                <a:cs typeface="Times"/>
              </a:rPr>
              <a:t>1968</a:t>
            </a:r>
            <a:endParaRPr lang="en-US" sz="1400" dirty="0">
              <a:latin typeface="Times"/>
              <a:cs typeface="Times"/>
            </a:endParaRPr>
          </a:p>
          <a:p>
            <a:r>
              <a:rPr lang="en-US" sz="1400" dirty="0">
                <a:latin typeface="Times"/>
                <a:cs typeface="Times"/>
              </a:rPr>
              <a:t> </a:t>
            </a:r>
          </a:p>
          <a:p>
            <a:r>
              <a:rPr lang="en-US" sz="1400" b="1" dirty="0">
                <a:solidFill>
                  <a:srgbClr val="800000"/>
                </a:solidFill>
                <a:latin typeface="Times"/>
                <a:cs typeface="Times"/>
              </a:rPr>
              <a:t>Richard A. Mosby, MD,</a:t>
            </a:r>
            <a:r>
              <a:rPr lang="en-US" sz="1400" dirty="0">
                <a:solidFill>
                  <a:srgbClr val="800000"/>
                </a:solidFill>
                <a:latin typeface="Times"/>
                <a:cs typeface="Times"/>
              </a:rPr>
              <a:t> </a:t>
            </a:r>
            <a:r>
              <a:rPr lang="en-US" sz="1400" dirty="0">
                <a:latin typeface="Times"/>
                <a:cs typeface="Times"/>
              </a:rPr>
              <a:t>The University of Texas Health Science Center at San Antonio School of Medicine, </a:t>
            </a:r>
            <a:r>
              <a:rPr lang="en-US" sz="1400" dirty="0" smtClean="0">
                <a:latin typeface="Times"/>
                <a:cs typeface="Times"/>
              </a:rPr>
              <a:t>1970</a:t>
            </a:r>
            <a:endParaRPr lang="en-US" sz="1400" dirty="0">
              <a:latin typeface="Times"/>
              <a:cs typeface="Times"/>
            </a:endParaRPr>
          </a:p>
          <a:p>
            <a:r>
              <a:rPr lang="en-US" sz="1400" dirty="0"/>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975" y="765905"/>
            <a:ext cx="2382926" cy="2843784"/>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6" name="Picture 5" descr="Richard Mosb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5741" y="2150869"/>
            <a:ext cx="2300914" cy="3070847"/>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6674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4" name="Picture 3" descr="Johnny Lee Henr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542" y="776638"/>
            <a:ext cx="2160842" cy="3292862"/>
          </a:xfrm>
          <a:prstGeom prst="rect">
            <a:avLst/>
          </a:prstGeom>
          <a:ln w="38100">
            <a:solidFill>
              <a:srgbClr val="FFFFFF"/>
            </a:solidFill>
          </a:ln>
          <a:effectLst>
            <a:outerShdw blurRad="292100" dist="139700" dir="2700000" algn="tl" rotWithShape="0">
              <a:srgbClr val="333333">
                <a:alpha val="65000"/>
              </a:srgbClr>
            </a:outerShdw>
          </a:effectLst>
        </p:spPr>
      </p:pic>
      <p:sp>
        <p:nvSpPr>
          <p:cNvPr id="5" name="Rectangle 4"/>
          <p:cNvSpPr/>
          <p:nvPr/>
        </p:nvSpPr>
        <p:spPr>
          <a:xfrm>
            <a:off x="679542" y="4174283"/>
            <a:ext cx="2493212" cy="954107"/>
          </a:xfrm>
          <a:prstGeom prst="rect">
            <a:avLst/>
          </a:prstGeom>
        </p:spPr>
        <p:txBody>
          <a:bodyPr wrap="square">
            <a:spAutoFit/>
          </a:bodyPr>
          <a:lstStyle/>
          <a:p>
            <a:r>
              <a:rPr lang="en-US" sz="1400" b="1" dirty="0">
                <a:solidFill>
                  <a:srgbClr val="800000"/>
                </a:solidFill>
                <a:latin typeface="Times"/>
                <a:cs typeface="Times"/>
              </a:rPr>
              <a:t>John Lee Henry, MD,</a:t>
            </a:r>
            <a:r>
              <a:rPr lang="en-US" sz="1400" dirty="0">
                <a:solidFill>
                  <a:srgbClr val="800000"/>
                </a:solidFill>
                <a:latin typeface="Times"/>
                <a:cs typeface="Times"/>
              </a:rPr>
              <a:t> </a:t>
            </a:r>
            <a:r>
              <a:rPr lang="en-US" sz="1400" dirty="0" smtClean="0">
                <a:latin typeface="Times"/>
                <a:cs typeface="Times"/>
              </a:rPr>
              <a:t>The </a:t>
            </a:r>
            <a:r>
              <a:rPr lang="en-US" sz="1400" dirty="0">
                <a:latin typeface="Times"/>
                <a:cs typeface="Times"/>
              </a:rPr>
              <a:t>University of Texas Southwestern Medical School at Dallas, 1973</a:t>
            </a:r>
          </a:p>
        </p:txBody>
      </p:sp>
      <p:sp>
        <p:nvSpPr>
          <p:cNvPr id="6" name="Rectangle 5"/>
          <p:cNvSpPr/>
          <p:nvPr/>
        </p:nvSpPr>
        <p:spPr>
          <a:xfrm>
            <a:off x="5309885" y="4759058"/>
            <a:ext cx="2939143" cy="738664"/>
          </a:xfrm>
          <a:prstGeom prst="rect">
            <a:avLst/>
          </a:prstGeom>
        </p:spPr>
        <p:txBody>
          <a:bodyPr wrap="square">
            <a:spAutoFit/>
          </a:bodyPr>
          <a:lstStyle/>
          <a:p>
            <a:r>
              <a:rPr lang="en-US" sz="1400" b="1" dirty="0">
                <a:solidFill>
                  <a:srgbClr val="800000"/>
                </a:solidFill>
                <a:latin typeface="Times"/>
                <a:cs typeface="Times"/>
              </a:rPr>
              <a:t>Estella Louise Bryant-Robinson, MD, </a:t>
            </a:r>
            <a:r>
              <a:rPr lang="en-US" sz="1400" dirty="0">
                <a:latin typeface="Times"/>
                <a:cs typeface="Times"/>
              </a:rPr>
              <a:t>The University of Texas Medical School at Houston, 1974</a:t>
            </a:r>
          </a:p>
        </p:txBody>
      </p:sp>
      <p:pic>
        <p:nvPicPr>
          <p:cNvPr id="7" name="Picture 6" descr="Bryant Estella Louise .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9885" y="1567329"/>
            <a:ext cx="2329099" cy="3084008"/>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2186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4971" y="817908"/>
            <a:ext cx="2811302" cy="954107"/>
          </a:xfrm>
          <a:prstGeom prst="rect">
            <a:avLst/>
          </a:prstGeom>
          <a:noFill/>
        </p:spPr>
        <p:txBody>
          <a:bodyPr wrap="square" rtlCol="0">
            <a:spAutoFit/>
          </a:bodyPr>
          <a:lstStyle/>
          <a:p>
            <a:r>
              <a:rPr lang="en-US" sz="1400" b="1" dirty="0" smtClean="0">
                <a:solidFill>
                  <a:srgbClr val="800000"/>
                </a:solidFill>
                <a:latin typeface="Times"/>
                <a:cs typeface="Times"/>
              </a:rPr>
              <a:t>Richard </a:t>
            </a:r>
            <a:r>
              <a:rPr lang="en-US" sz="1400" b="1" dirty="0">
                <a:solidFill>
                  <a:srgbClr val="800000"/>
                </a:solidFill>
                <a:latin typeface="Times"/>
                <a:cs typeface="Times"/>
              </a:rPr>
              <a:t>White, MD,</a:t>
            </a:r>
            <a:r>
              <a:rPr lang="en-US" sz="1400" dirty="0">
                <a:solidFill>
                  <a:srgbClr val="800000"/>
                </a:solidFill>
                <a:latin typeface="Times"/>
                <a:cs typeface="Times"/>
              </a:rPr>
              <a:t> </a:t>
            </a:r>
            <a:r>
              <a:rPr lang="en-US" sz="1400" dirty="0">
                <a:latin typeface="Times"/>
                <a:cs typeface="Times"/>
              </a:rPr>
              <a:t>Texas Tech University Health Sciences Center School of Medicine, Lubbock, 1977</a:t>
            </a:r>
            <a:br>
              <a:rPr lang="en-US" sz="1400" dirty="0">
                <a:latin typeface="Times"/>
                <a:cs typeface="Times"/>
              </a:rPr>
            </a:br>
            <a:endParaRPr lang="en-US" sz="1400" dirty="0">
              <a:latin typeface="Times"/>
              <a:cs typeface="Times"/>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6281" y="1793559"/>
            <a:ext cx="1898815" cy="2707067"/>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7" name="Picture 6" descr="Richard Whit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483" y="643399"/>
            <a:ext cx="1851226" cy="2696860"/>
          </a:xfrm>
          <a:prstGeom prst="rect">
            <a:avLst/>
          </a:prstGeom>
          <a:ln w="38100">
            <a:solidFill>
              <a:srgbClr val="FFFFFF"/>
            </a:solidFill>
          </a:ln>
          <a:effectLst>
            <a:outerShdw blurRad="292100" dist="139700" dir="2700000" algn="tl" rotWithShape="0">
              <a:srgbClr val="333333">
                <a:alpha val="65000"/>
              </a:srgbClr>
            </a:outerShdw>
          </a:effectLst>
        </p:spPr>
      </p:pic>
      <p:pic>
        <p:nvPicPr>
          <p:cNvPr id="8" name="Picture 7" descr="Phillip Jones.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1216" y="3943227"/>
            <a:ext cx="2045414" cy="2696860"/>
          </a:xfrm>
          <a:prstGeom prst="rect">
            <a:avLst/>
          </a:prstGeom>
          <a:ln w="38100">
            <a:solidFill>
              <a:srgbClr val="FFFFFF"/>
            </a:solidFill>
          </a:ln>
          <a:effectLst>
            <a:outerShdw blurRad="292100" dist="139700" dir="2700000" algn="tl" rotWithShape="0">
              <a:srgbClr val="333333">
                <a:alpha val="65000"/>
              </a:srgbClr>
            </a:outerShdw>
          </a:effectLst>
        </p:spPr>
      </p:pic>
      <p:sp>
        <p:nvSpPr>
          <p:cNvPr id="9" name="TextBox 8"/>
          <p:cNvSpPr txBox="1"/>
          <p:nvPr/>
        </p:nvSpPr>
        <p:spPr>
          <a:xfrm>
            <a:off x="4372058" y="2124054"/>
            <a:ext cx="2627114" cy="1384995"/>
          </a:xfrm>
          <a:prstGeom prst="rect">
            <a:avLst/>
          </a:prstGeom>
          <a:noFill/>
        </p:spPr>
        <p:txBody>
          <a:bodyPr wrap="square" rtlCol="0">
            <a:spAutoFit/>
          </a:bodyPr>
          <a:lstStyle/>
          <a:p>
            <a:r>
              <a:rPr lang="en-US" sz="1400" b="1" dirty="0" err="1" smtClean="0">
                <a:solidFill>
                  <a:srgbClr val="800000"/>
                </a:solidFill>
                <a:latin typeface="Times"/>
                <a:cs typeface="Times"/>
              </a:rPr>
              <a:t>Dralves</a:t>
            </a:r>
            <a:r>
              <a:rPr lang="en-US" sz="1400" b="1" dirty="0" smtClean="0">
                <a:solidFill>
                  <a:srgbClr val="800000"/>
                </a:solidFill>
                <a:latin typeface="Times"/>
                <a:cs typeface="Times"/>
              </a:rPr>
              <a:t> </a:t>
            </a:r>
            <a:r>
              <a:rPr lang="en-US" sz="1400" b="1" dirty="0">
                <a:solidFill>
                  <a:srgbClr val="800000"/>
                </a:solidFill>
                <a:latin typeface="Times"/>
                <a:cs typeface="Times"/>
              </a:rPr>
              <a:t>G. Edwards, DO,</a:t>
            </a:r>
            <a:r>
              <a:rPr lang="en-US" sz="1400" dirty="0">
                <a:solidFill>
                  <a:srgbClr val="800000"/>
                </a:solidFill>
                <a:latin typeface="Times"/>
                <a:cs typeface="Times"/>
              </a:rPr>
              <a:t> </a:t>
            </a:r>
            <a:r>
              <a:rPr lang="en-US" sz="1400" dirty="0">
                <a:latin typeface="Times"/>
                <a:cs typeface="Times"/>
              </a:rPr>
              <a:t>the University of North Texas Health Science Center at Fort Worth, Texas College of Osteopathic Medicine, 1980 </a:t>
            </a:r>
          </a:p>
          <a:p>
            <a:r>
              <a:rPr lang="en-US" sz="1400" dirty="0">
                <a:latin typeface="Times"/>
                <a:cs typeface="Times"/>
              </a:rPr>
              <a:t> </a:t>
            </a:r>
          </a:p>
        </p:txBody>
      </p:sp>
      <p:sp>
        <p:nvSpPr>
          <p:cNvPr id="10" name="TextBox 9"/>
          <p:cNvSpPr txBox="1"/>
          <p:nvPr/>
        </p:nvSpPr>
        <p:spPr>
          <a:xfrm>
            <a:off x="4372058" y="4360112"/>
            <a:ext cx="2086948" cy="1169551"/>
          </a:xfrm>
          <a:prstGeom prst="rect">
            <a:avLst/>
          </a:prstGeom>
          <a:noFill/>
        </p:spPr>
        <p:txBody>
          <a:bodyPr wrap="square" rtlCol="0">
            <a:spAutoFit/>
          </a:bodyPr>
          <a:lstStyle/>
          <a:p>
            <a:r>
              <a:rPr lang="en-US" sz="1400" b="1" dirty="0" smtClean="0">
                <a:solidFill>
                  <a:srgbClr val="800000"/>
                </a:solidFill>
                <a:latin typeface="Times"/>
                <a:cs typeface="Times"/>
              </a:rPr>
              <a:t>Phillip </a:t>
            </a:r>
            <a:r>
              <a:rPr lang="en-US" sz="1400" b="1" dirty="0">
                <a:solidFill>
                  <a:srgbClr val="800000"/>
                </a:solidFill>
                <a:latin typeface="Times"/>
                <a:cs typeface="Times"/>
              </a:rPr>
              <a:t>Jones, MD,</a:t>
            </a:r>
            <a:r>
              <a:rPr lang="en-US" sz="1400" dirty="0">
                <a:solidFill>
                  <a:srgbClr val="800000"/>
                </a:solidFill>
                <a:latin typeface="Times"/>
                <a:cs typeface="Times"/>
              </a:rPr>
              <a:t> </a:t>
            </a:r>
            <a:r>
              <a:rPr lang="en-US" sz="1400" dirty="0">
                <a:latin typeface="Times"/>
                <a:cs typeface="Times"/>
              </a:rPr>
              <a:t>Texas A&amp;M Health Science Center College of Medicine, College Station, 1983</a:t>
            </a:r>
          </a:p>
        </p:txBody>
      </p:sp>
    </p:spTree>
    <p:extLst>
      <p:ext uri="{BB962C8B-B14F-4D97-AF65-F5344CB8AC3E}">
        <p14:creationId xmlns:p14="http://schemas.microsoft.com/office/powerpoint/2010/main" val="2198794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7138" y="1842971"/>
            <a:ext cx="4933107" cy="4616648"/>
          </a:xfrm>
          <a:prstGeom prst="rect">
            <a:avLst/>
          </a:prstGeom>
          <a:noFill/>
        </p:spPr>
        <p:txBody>
          <a:bodyPr wrap="square" rtlCol="0">
            <a:spAutoFit/>
          </a:bodyPr>
          <a:lstStyle/>
          <a:p>
            <a:r>
              <a:rPr lang="en-US" sz="1400" dirty="0">
                <a:latin typeface="Times"/>
                <a:cs typeface="Times"/>
              </a:rPr>
              <a:t>In 1950, </a:t>
            </a:r>
            <a:r>
              <a:rPr lang="en-US" sz="1400" b="1" dirty="0">
                <a:solidFill>
                  <a:srgbClr val="800000"/>
                </a:solidFill>
                <a:latin typeface="Times"/>
                <a:cs typeface="Times"/>
              </a:rPr>
              <a:t>Tate Miller, MD,</a:t>
            </a:r>
            <a:r>
              <a:rPr lang="en-US" sz="1400" dirty="0">
                <a:solidFill>
                  <a:srgbClr val="800000"/>
                </a:solidFill>
                <a:latin typeface="Times"/>
                <a:cs typeface="Times"/>
              </a:rPr>
              <a:t>*</a:t>
            </a:r>
            <a:r>
              <a:rPr lang="en-US" sz="1400" b="1" dirty="0">
                <a:solidFill>
                  <a:srgbClr val="800000"/>
                </a:solidFill>
                <a:latin typeface="Times"/>
                <a:cs typeface="Times"/>
              </a:rPr>
              <a:t> </a:t>
            </a:r>
            <a:r>
              <a:rPr lang="en-US" sz="1400" dirty="0">
                <a:latin typeface="Times"/>
                <a:cs typeface="Times"/>
              </a:rPr>
              <a:t>(1892-1982) of Dallas, who served as president of the Texas Medical </a:t>
            </a:r>
            <a:r>
              <a:rPr lang="en-US" sz="1400" dirty="0" smtClean="0">
                <a:latin typeface="Times"/>
                <a:cs typeface="Times"/>
              </a:rPr>
              <a:t>Association (TMA) </a:t>
            </a:r>
            <a:r>
              <a:rPr lang="en-US" sz="1400" smtClean="0">
                <a:latin typeface="Times"/>
                <a:cs typeface="Times"/>
              </a:rPr>
              <a:t>in </a:t>
            </a:r>
            <a:r>
              <a:rPr lang="en-US" sz="1400" smtClean="0">
                <a:latin typeface="Times"/>
                <a:cs typeface="Times"/>
              </a:rPr>
              <a:t>1948-49</a:t>
            </a:r>
            <a:r>
              <a:rPr lang="en-US" sz="1400" dirty="0">
                <a:latin typeface="Times"/>
                <a:cs typeface="Times"/>
              </a:rPr>
              <a:t>, became chair of TMA’s Committee on Negro Medical Facilities and introduced a resolution to remove “white” as a requirement for membership from the TMA constitution. </a:t>
            </a:r>
          </a:p>
          <a:p>
            <a:r>
              <a:rPr lang="en-US" sz="1400" dirty="0">
                <a:latin typeface="Times"/>
                <a:cs typeface="Times"/>
              </a:rPr>
              <a:t> </a:t>
            </a:r>
          </a:p>
          <a:p>
            <a:r>
              <a:rPr lang="en-US" sz="1400" dirty="0">
                <a:latin typeface="Times"/>
                <a:cs typeface="Times"/>
              </a:rPr>
              <a:t>After repeated attempts by Dr. Miller and his supporters to pass this change, in 1955 the TMA House of Delegates voted 102-32 in favor of integrating </a:t>
            </a:r>
            <a:r>
              <a:rPr lang="en-US" sz="1400" dirty="0" smtClean="0">
                <a:latin typeface="Times"/>
                <a:cs typeface="Times"/>
              </a:rPr>
              <a:t>membership. In </a:t>
            </a:r>
            <a:r>
              <a:rPr lang="en-US" sz="1400" dirty="0">
                <a:latin typeface="Times"/>
                <a:cs typeface="Times"/>
              </a:rPr>
              <a:t>his final, and ultimately successful, speech on the subject of integration, Dr. Miller said that there “is no race or color exception in our oath of Hippocrates. “ </a:t>
            </a:r>
          </a:p>
          <a:p>
            <a:r>
              <a:rPr lang="en-US" sz="1400" dirty="0">
                <a:latin typeface="Times"/>
                <a:cs typeface="Times"/>
              </a:rPr>
              <a:t> </a:t>
            </a:r>
          </a:p>
          <a:p>
            <a:r>
              <a:rPr lang="en-US" sz="1400" dirty="0">
                <a:latin typeface="Times"/>
                <a:cs typeface="Times"/>
              </a:rPr>
              <a:t>Dr. Miller earned his medical degree from Vanderbilt in 1915. He served in World Wars I and II, in the latter as chief of medicine in an Okinawa hospital. One of the first to specialize in gastroenterology in Dallas, he was a clinical professor at Baylor Medical College until the school relocated to Houston. He was known as the “Will Rogers of Texas medicine” for his speaking skills and humanity.</a:t>
            </a:r>
          </a:p>
          <a:p>
            <a:r>
              <a:rPr lang="en-US" sz="1400" dirty="0">
                <a:latin typeface="Times"/>
                <a:cs typeface="Times"/>
              </a:rPr>
              <a:t> </a:t>
            </a:r>
          </a:p>
        </p:txBody>
      </p:sp>
      <p:sp>
        <p:nvSpPr>
          <p:cNvPr id="6" name="Rectangle 5"/>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576548"/>
            <a:ext cx="9144000" cy="795051"/>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3800" dirty="0" smtClean="0">
                <a:solidFill>
                  <a:schemeClr val="bg2">
                    <a:lumMod val="90000"/>
                  </a:schemeClr>
                </a:solidFill>
                <a:latin typeface="Times"/>
                <a:cs typeface="Times"/>
              </a:rPr>
              <a:t>Integration of TMA</a:t>
            </a:r>
            <a:endParaRPr lang="en-US" sz="3800" dirty="0">
              <a:solidFill>
                <a:schemeClr val="bg2">
                  <a:lumMod val="90000"/>
                </a:schemeClr>
              </a:solidFill>
              <a:latin typeface="Times"/>
              <a:cs typeface="Times"/>
            </a:endParaRPr>
          </a:p>
        </p:txBody>
      </p:sp>
      <p:pic>
        <p:nvPicPr>
          <p:cNvPr id="8" name="Picture 7" descr="Tate Mill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035" y="1842970"/>
            <a:ext cx="2857500" cy="4064000"/>
          </a:xfrm>
          <a:prstGeom prst="rect">
            <a:avLst/>
          </a:prstGeom>
          <a:ln w="38100">
            <a:solidFill>
              <a:srgbClr val="FFFFFF"/>
            </a:solidFill>
          </a:ln>
        </p:spPr>
      </p:pic>
    </p:spTree>
    <p:extLst>
      <p:ext uri="{BB962C8B-B14F-4D97-AF65-F5344CB8AC3E}">
        <p14:creationId xmlns:p14="http://schemas.microsoft.com/office/powerpoint/2010/main" val="1405828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9864" y="4437145"/>
            <a:ext cx="6292500" cy="1815882"/>
          </a:xfrm>
          <a:prstGeom prst="rect">
            <a:avLst/>
          </a:prstGeom>
          <a:noFill/>
        </p:spPr>
        <p:txBody>
          <a:bodyPr wrap="square" rtlCol="0">
            <a:spAutoFit/>
          </a:bodyPr>
          <a:lstStyle/>
          <a:p>
            <a:r>
              <a:rPr lang="en-US" sz="1400" b="1" dirty="0">
                <a:solidFill>
                  <a:srgbClr val="800000"/>
                </a:solidFill>
                <a:latin typeface="Times"/>
                <a:cs typeface="Times"/>
              </a:rPr>
              <a:t>Colonel Bertram Fuller, </a:t>
            </a:r>
            <a:r>
              <a:rPr lang="en-US" sz="1400" b="1" dirty="0" smtClean="0">
                <a:solidFill>
                  <a:srgbClr val="800000"/>
                </a:solidFill>
                <a:latin typeface="Times"/>
                <a:cs typeface="Times"/>
              </a:rPr>
              <a:t>MD,</a:t>
            </a:r>
            <a:r>
              <a:rPr lang="en-US" sz="1400" dirty="0" smtClean="0">
                <a:solidFill>
                  <a:srgbClr val="800000"/>
                </a:solidFill>
                <a:latin typeface="Times"/>
                <a:cs typeface="Times"/>
              </a:rPr>
              <a:t>*</a:t>
            </a:r>
            <a:r>
              <a:rPr lang="en-US" sz="1400" b="1" dirty="0" smtClean="0">
                <a:solidFill>
                  <a:srgbClr val="800000"/>
                </a:solidFill>
                <a:latin typeface="Times"/>
                <a:cs typeface="Times"/>
              </a:rPr>
              <a:t> </a:t>
            </a:r>
            <a:r>
              <a:rPr lang="en-US" sz="1400" dirty="0">
                <a:latin typeface="Times"/>
                <a:cs typeface="Times"/>
              </a:rPr>
              <a:t>(1920-94) of Wichita Falls, was the first African-American to join the Texas Medical Association after “white” was removed as a membership requirement. He later became the first African-American in the Jim Crow South elected to membership in the American Academy of Family Practice. Born in Terrell, Dr. Fuller graduated from </a:t>
            </a:r>
            <a:r>
              <a:rPr lang="en-US" sz="1400" dirty="0" err="1">
                <a:latin typeface="Times"/>
                <a:cs typeface="Times"/>
              </a:rPr>
              <a:t>Meharry</a:t>
            </a:r>
            <a:r>
              <a:rPr lang="en-US" sz="1400" dirty="0">
                <a:latin typeface="Times"/>
                <a:cs typeface="Times"/>
              </a:rPr>
              <a:t> Medical College in 1947. He served on U.S. District Court Sarah T. Hughes’ Biracial Committee on Schools. In 1970, he was elected president of the medical staff of Wichita General Hospital. He received the Wichita County Medical Society’s Distinguished Service Award in 1988.</a:t>
            </a:r>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3" name="Picture 2" descr="Dr. C.B. Full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312" y="883614"/>
            <a:ext cx="5743189" cy="3370560"/>
          </a:xfrm>
          <a:prstGeom prst="rect">
            <a:avLst/>
          </a:prstGeom>
          <a:ln w="38100">
            <a:solidFill>
              <a:srgbClr val="FFFFFF"/>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7006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
        <p:nvSpPr>
          <p:cNvPr id="5" name="Rectangle 4"/>
          <p:cNvSpPr/>
          <p:nvPr/>
        </p:nvSpPr>
        <p:spPr>
          <a:xfrm>
            <a:off x="108857" y="535043"/>
            <a:ext cx="2240643" cy="1384995"/>
          </a:xfrm>
          <a:prstGeom prst="rect">
            <a:avLst/>
          </a:prstGeom>
        </p:spPr>
        <p:txBody>
          <a:bodyPr wrap="square">
            <a:spAutoFit/>
          </a:bodyPr>
          <a:lstStyle/>
          <a:p>
            <a:r>
              <a:rPr lang="en-US" sz="1400" b="1" dirty="0" err="1" smtClean="0">
                <a:solidFill>
                  <a:srgbClr val="800000"/>
                </a:solidFill>
                <a:latin typeface="Times"/>
                <a:cs typeface="Times"/>
              </a:rPr>
              <a:t>Meharry</a:t>
            </a:r>
            <a:r>
              <a:rPr lang="en-US" sz="1400" b="1" dirty="0" smtClean="0">
                <a:solidFill>
                  <a:srgbClr val="800000"/>
                </a:solidFill>
                <a:latin typeface="Times"/>
                <a:cs typeface="Times"/>
              </a:rPr>
              <a:t> </a:t>
            </a:r>
            <a:r>
              <a:rPr lang="en-US" sz="1400" b="1" dirty="0">
                <a:solidFill>
                  <a:srgbClr val="800000"/>
                </a:solidFill>
                <a:latin typeface="Times"/>
                <a:cs typeface="Times"/>
              </a:rPr>
              <a:t>Medical College </a:t>
            </a:r>
            <a:r>
              <a:rPr lang="en-US" sz="1400" dirty="0">
                <a:latin typeface="Times"/>
                <a:cs typeface="Times"/>
              </a:rPr>
              <a:t>was established in 1876 in Nashville by the Methodist Episcopal Church and the Freedman’s Aid Society.</a:t>
            </a:r>
          </a:p>
          <a:p>
            <a:r>
              <a:rPr lang="en-US" sz="1400" dirty="0">
                <a:latin typeface="Times"/>
                <a:cs typeface="Times"/>
              </a:rPr>
              <a:t> </a:t>
            </a:r>
          </a:p>
        </p:txBody>
      </p:sp>
      <p:pic>
        <p:nvPicPr>
          <p:cNvPr id="10" name="Picture 9" descr="howard cropp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286" y="566578"/>
            <a:ext cx="6276544" cy="3424529"/>
          </a:xfrm>
          <a:prstGeom prst="rect">
            <a:avLst/>
          </a:prstGeom>
          <a:ln w="25400">
            <a:solidFill>
              <a:srgbClr val="FFFFFF"/>
            </a:solidFill>
          </a:ln>
          <a:effectLst>
            <a:outerShdw blurRad="50800" dist="38100" dir="2700000" algn="tl" rotWithShape="0">
              <a:prstClr val="black">
                <a:alpha val="40000"/>
              </a:prstClr>
            </a:outerShdw>
          </a:effectLst>
        </p:spPr>
      </p:pic>
      <p:sp>
        <p:nvSpPr>
          <p:cNvPr id="12" name="TextBox 11"/>
          <p:cNvSpPr txBox="1"/>
          <p:nvPr/>
        </p:nvSpPr>
        <p:spPr>
          <a:xfrm>
            <a:off x="3111062" y="4069206"/>
            <a:ext cx="5905939" cy="2489249"/>
          </a:xfrm>
          <a:prstGeom prst="rect">
            <a:avLst/>
          </a:prstGeom>
          <a:noFill/>
        </p:spPr>
        <p:txBody>
          <a:bodyPr wrap="square" rtlCol="0">
            <a:spAutoFit/>
          </a:bodyPr>
          <a:lstStyle/>
          <a:p>
            <a:r>
              <a:rPr lang="en-US" sz="1400" b="1" dirty="0">
                <a:solidFill>
                  <a:srgbClr val="800000"/>
                </a:solidFill>
                <a:latin typeface="Times"/>
                <a:cs typeface="Times"/>
              </a:rPr>
              <a:t>Howard University </a:t>
            </a:r>
            <a:r>
              <a:rPr lang="en-US" sz="1400" dirty="0">
                <a:latin typeface="Times"/>
                <a:cs typeface="Times"/>
              </a:rPr>
              <a:t>was </a:t>
            </a:r>
            <a:r>
              <a:rPr lang="en-US" sz="1400" dirty="0" smtClean="0">
                <a:latin typeface="Times"/>
                <a:cs typeface="Times"/>
              </a:rPr>
              <a:t>established </a:t>
            </a:r>
            <a:r>
              <a:rPr lang="en-US" sz="1400" dirty="0">
                <a:latin typeface="Times"/>
                <a:cs typeface="Times"/>
              </a:rPr>
              <a:t>in 1867 in Washington, D.C</a:t>
            </a:r>
            <a:r>
              <a:rPr lang="en-US" sz="1400" dirty="0" smtClean="0">
                <a:latin typeface="Times"/>
                <a:cs typeface="Times"/>
              </a:rPr>
              <a:t>., </a:t>
            </a:r>
            <a:r>
              <a:rPr lang="en-US" sz="1400" dirty="0">
                <a:latin typeface="Times"/>
                <a:cs typeface="Times"/>
              </a:rPr>
              <a:t>and named for the commissioner of the Freedman’s Bureau, established primarily to help freed slaves. Its Medical Department was one of two original departments established that year.</a:t>
            </a:r>
          </a:p>
          <a:p>
            <a:r>
              <a:rPr lang="en-US" sz="1400" dirty="0">
                <a:latin typeface="Times"/>
                <a:cs typeface="Times"/>
              </a:rPr>
              <a:t> </a:t>
            </a:r>
          </a:p>
          <a:p>
            <a:r>
              <a:rPr lang="en-US" sz="1400" dirty="0">
                <a:latin typeface="Times"/>
                <a:cs typeface="Times"/>
              </a:rPr>
              <a:t>Between 1910-47, Howard and </a:t>
            </a:r>
            <a:r>
              <a:rPr lang="en-US" sz="1400" dirty="0" err="1">
                <a:latin typeface="Times"/>
                <a:cs typeface="Times"/>
              </a:rPr>
              <a:t>Meharry</a:t>
            </a:r>
            <a:r>
              <a:rPr lang="en-US" sz="1400" dirty="0">
                <a:latin typeface="Times"/>
                <a:cs typeface="Times"/>
              </a:rPr>
              <a:t> accounted for 90 percent of the African-American medical school graduates. Among their 3,439 graduates were 101 women. Most of the pioneers who settled in Texas graduated from </a:t>
            </a:r>
            <a:r>
              <a:rPr lang="en-US" sz="1400" dirty="0" err="1" smtClean="0">
                <a:latin typeface="Times"/>
                <a:cs typeface="Times"/>
              </a:rPr>
              <a:t>Meharry</a:t>
            </a:r>
            <a:r>
              <a:rPr lang="en-US" sz="1400" dirty="0" smtClean="0">
                <a:latin typeface="Times"/>
                <a:cs typeface="Times"/>
              </a:rPr>
              <a:t>. Its annual </a:t>
            </a:r>
            <a:r>
              <a:rPr lang="en-US" sz="1400" dirty="0">
                <a:latin typeface="Times"/>
                <a:cs typeface="Times"/>
              </a:rPr>
              <a:t>catalogue and graduate </a:t>
            </a:r>
            <a:r>
              <a:rPr lang="en-US" sz="1400" dirty="0" smtClean="0">
                <a:latin typeface="Times"/>
                <a:cs typeface="Times"/>
              </a:rPr>
              <a:t>updates helped  pioneers in </a:t>
            </a:r>
            <a:r>
              <a:rPr lang="en-US" sz="1400" dirty="0">
                <a:latin typeface="Times"/>
                <a:cs typeface="Times"/>
              </a:rPr>
              <a:t>Texas keep track of new arrivals and </a:t>
            </a:r>
            <a:r>
              <a:rPr lang="en-US" sz="1400" dirty="0" smtClean="0">
                <a:latin typeface="Times"/>
                <a:cs typeface="Times"/>
              </a:rPr>
              <a:t>moves</a:t>
            </a:r>
            <a:r>
              <a:rPr lang="en-US" sz="1400" dirty="0">
                <a:latin typeface="Times"/>
                <a:cs typeface="Times"/>
              </a:rPr>
              <a:t>.    </a:t>
            </a:r>
          </a:p>
          <a:p>
            <a:endParaRPr lang="en-US" sz="1400" dirty="0">
              <a:latin typeface="Times"/>
              <a:cs typeface="Times"/>
            </a:endParaRPr>
          </a:p>
        </p:txBody>
      </p:sp>
      <p:pic>
        <p:nvPicPr>
          <p:cNvPr id="8" name="Picture 7" descr="Meharry for slide show.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978" y="2110204"/>
            <a:ext cx="2636825" cy="4584885"/>
          </a:xfrm>
          <a:prstGeom prst="rect">
            <a:avLst/>
          </a:prstGeom>
          <a:ln w="25400">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1768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133" y="1027214"/>
            <a:ext cx="5548228" cy="4647426"/>
          </a:xfrm>
          <a:prstGeom prst="rect">
            <a:avLst/>
          </a:prstGeom>
          <a:noFill/>
        </p:spPr>
        <p:txBody>
          <a:bodyPr wrap="square" rtlCol="0">
            <a:spAutoFit/>
          </a:bodyPr>
          <a:lstStyle/>
          <a:p>
            <a:pPr algn="ctr"/>
            <a:r>
              <a:rPr lang="en-US" sz="1400" dirty="0">
                <a:latin typeface="Times"/>
                <a:cs typeface="Times"/>
              </a:rPr>
              <a:t>13 African-American physicians became members of the </a:t>
            </a:r>
            <a:endParaRPr lang="en-US" sz="1400" dirty="0" smtClean="0">
              <a:latin typeface="Times"/>
              <a:cs typeface="Times"/>
            </a:endParaRPr>
          </a:p>
          <a:p>
            <a:pPr algn="ctr"/>
            <a:r>
              <a:rPr lang="en-US" sz="1400" dirty="0" smtClean="0">
                <a:latin typeface="Times"/>
                <a:cs typeface="Times"/>
              </a:rPr>
              <a:t>Texas </a:t>
            </a:r>
            <a:r>
              <a:rPr lang="en-US" sz="1400" dirty="0">
                <a:latin typeface="Times"/>
                <a:cs typeface="Times"/>
              </a:rPr>
              <a:t>Medical Association in </a:t>
            </a:r>
            <a:r>
              <a:rPr lang="en-US" sz="1400" dirty="0" smtClean="0">
                <a:latin typeface="Times"/>
                <a:cs typeface="Times"/>
              </a:rPr>
              <a:t>1955, </a:t>
            </a:r>
            <a:r>
              <a:rPr lang="en-US" sz="1400" dirty="0">
                <a:latin typeface="Times"/>
                <a:cs typeface="Times"/>
              </a:rPr>
              <a:t>and 11 have been identified:</a:t>
            </a:r>
          </a:p>
          <a:p>
            <a:pPr algn="ctr"/>
            <a:r>
              <a:rPr lang="en-US" sz="1400" dirty="0">
                <a:latin typeface="Times"/>
                <a:cs typeface="Times"/>
              </a:rPr>
              <a:t> </a:t>
            </a:r>
          </a:p>
          <a:p>
            <a:pPr marL="82296" algn="ctr"/>
            <a:r>
              <a:rPr lang="en-US" kern="2000" dirty="0">
                <a:solidFill>
                  <a:srgbClr val="800000"/>
                </a:solidFill>
                <a:latin typeface="Times"/>
                <a:cs typeface="Times"/>
              </a:rPr>
              <a:t>Harold H. </a:t>
            </a:r>
            <a:r>
              <a:rPr lang="en-US" kern="2000" dirty="0" err="1">
                <a:solidFill>
                  <a:srgbClr val="800000"/>
                </a:solidFill>
                <a:latin typeface="Times"/>
                <a:cs typeface="Times"/>
              </a:rPr>
              <a:t>Culmer</a:t>
            </a:r>
            <a:r>
              <a:rPr lang="en-US" kern="2000" dirty="0">
                <a:solidFill>
                  <a:srgbClr val="800000"/>
                </a:solidFill>
                <a:latin typeface="Times"/>
                <a:cs typeface="Times"/>
              </a:rPr>
              <a:t>, MD, Dallas</a:t>
            </a:r>
          </a:p>
          <a:p>
            <a:pPr marL="82296" algn="ctr"/>
            <a:r>
              <a:rPr lang="en-US" kern="2000" dirty="0">
                <a:solidFill>
                  <a:srgbClr val="800000"/>
                </a:solidFill>
                <a:latin typeface="Times"/>
                <a:cs typeface="Times"/>
              </a:rPr>
              <a:t>Osborne English Floyd, MD, Houston</a:t>
            </a:r>
          </a:p>
          <a:p>
            <a:pPr marL="82296" algn="ctr"/>
            <a:r>
              <a:rPr lang="en-US" kern="2000" dirty="0">
                <a:solidFill>
                  <a:srgbClr val="800000"/>
                </a:solidFill>
                <a:latin typeface="Times"/>
                <a:cs typeface="Times"/>
              </a:rPr>
              <a:t>William K. Flowers, MD, Dallas</a:t>
            </a:r>
          </a:p>
          <a:p>
            <a:pPr marL="82296" algn="ctr"/>
            <a:r>
              <a:rPr lang="en-US" kern="2000" dirty="0">
                <a:solidFill>
                  <a:srgbClr val="800000"/>
                </a:solidFill>
                <a:latin typeface="Times"/>
                <a:cs typeface="Times"/>
              </a:rPr>
              <a:t>C.B. Fuller, MD, Wichita Falls</a:t>
            </a:r>
          </a:p>
          <a:p>
            <a:pPr marL="82296" algn="ctr"/>
            <a:r>
              <a:rPr lang="en-US" kern="2000" dirty="0">
                <a:solidFill>
                  <a:srgbClr val="800000"/>
                </a:solidFill>
                <a:latin typeface="Times"/>
                <a:cs typeface="Times"/>
              </a:rPr>
              <a:t>Carolyn J. Long, MD, Austin</a:t>
            </a:r>
          </a:p>
          <a:p>
            <a:pPr marL="82296" algn="ctr"/>
            <a:r>
              <a:rPr lang="en-US" kern="2000" dirty="0">
                <a:solidFill>
                  <a:srgbClr val="800000"/>
                </a:solidFill>
                <a:latin typeface="Times"/>
                <a:cs typeface="Times"/>
              </a:rPr>
              <a:t>John Chester Madison, MD, Houston</a:t>
            </a:r>
          </a:p>
          <a:p>
            <a:pPr marL="82296" algn="ctr"/>
            <a:r>
              <a:rPr lang="en-US" kern="2000" dirty="0">
                <a:solidFill>
                  <a:srgbClr val="800000"/>
                </a:solidFill>
                <a:latin typeface="Times"/>
                <a:cs typeface="Times"/>
              </a:rPr>
              <a:t>Walter Jerome Minor, MD, Houston</a:t>
            </a:r>
          </a:p>
          <a:p>
            <a:pPr marL="82296" algn="ctr"/>
            <a:r>
              <a:rPr lang="en-US" kern="2000" dirty="0">
                <a:solidFill>
                  <a:srgbClr val="800000"/>
                </a:solidFill>
                <a:latin typeface="Times"/>
                <a:cs typeface="Times"/>
              </a:rPr>
              <a:t>Charles Pemberton, MD, Houston</a:t>
            </a:r>
          </a:p>
          <a:p>
            <a:pPr marL="82296" algn="ctr"/>
            <a:r>
              <a:rPr lang="en-US" kern="2000" dirty="0">
                <a:solidFill>
                  <a:srgbClr val="800000"/>
                </a:solidFill>
                <a:latin typeface="Times"/>
                <a:cs typeface="Times"/>
              </a:rPr>
              <a:t>Eugene Perry, MD, Houston</a:t>
            </a:r>
          </a:p>
          <a:p>
            <a:pPr marL="82296" algn="ctr"/>
            <a:r>
              <a:rPr lang="en-US" kern="2000" dirty="0">
                <a:solidFill>
                  <a:srgbClr val="800000"/>
                </a:solidFill>
                <a:latin typeface="Times"/>
                <a:cs typeface="Times"/>
              </a:rPr>
              <a:t>Louis </a:t>
            </a:r>
            <a:r>
              <a:rPr lang="en-US" kern="2000" dirty="0" err="1">
                <a:solidFill>
                  <a:srgbClr val="800000"/>
                </a:solidFill>
                <a:latin typeface="Times"/>
                <a:cs typeface="Times"/>
              </a:rPr>
              <a:t>Robey</a:t>
            </a:r>
            <a:r>
              <a:rPr lang="en-US" kern="2000" dirty="0">
                <a:solidFill>
                  <a:srgbClr val="800000"/>
                </a:solidFill>
                <a:latin typeface="Times"/>
                <a:cs typeface="Times"/>
              </a:rPr>
              <a:t>, MD, Houston</a:t>
            </a:r>
          </a:p>
          <a:p>
            <a:pPr marL="82296" algn="ctr"/>
            <a:r>
              <a:rPr lang="en-US" kern="2000" dirty="0">
                <a:solidFill>
                  <a:srgbClr val="800000"/>
                </a:solidFill>
                <a:latin typeface="Times"/>
                <a:cs typeface="Times"/>
              </a:rPr>
              <a:t>Joseph R. Williams, MD, Dallas</a:t>
            </a:r>
          </a:p>
          <a:p>
            <a:pPr algn="ctr"/>
            <a:r>
              <a:rPr lang="en-US" sz="1400" dirty="0">
                <a:latin typeface="Times"/>
                <a:cs typeface="Times"/>
              </a:rPr>
              <a:t> </a:t>
            </a:r>
          </a:p>
          <a:p>
            <a:pPr algn="ctr"/>
            <a:r>
              <a:rPr lang="en-US" sz="1400" dirty="0">
                <a:latin typeface="Times"/>
                <a:cs typeface="Times"/>
              </a:rPr>
              <a:t>At the 1956 TMA annual meeting, it was reported that one year after the change in the membership requirement, 53 African-American physicians from 16 county medical societies had joined </a:t>
            </a:r>
            <a:r>
              <a:rPr lang="en-US" sz="1400" dirty="0" smtClean="0">
                <a:latin typeface="Times"/>
                <a:cs typeface="Times"/>
              </a:rPr>
              <a:t>TMA</a:t>
            </a:r>
            <a:r>
              <a:rPr lang="en-US" sz="1400" dirty="0">
                <a:latin typeface="Times"/>
                <a:cs typeface="Times"/>
              </a:rPr>
              <a:t>.</a:t>
            </a:r>
          </a:p>
        </p:txBody>
      </p:sp>
      <p:pic>
        <p:nvPicPr>
          <p:cNvPr id="3" name="Picture 2"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33740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3168" y="3267215"/>
            <a:ext cx="2648679" cy="1815882"/>
          </a:xfrm>
          <a:prstGeom prst="rect">
            <a:avLst/>
          </a:prstGeom>
          <a:noFill/>
        </p:spPr>
        <p:txBody>
          <a:bodyPr wrap="square" rtlCol="0">
            <a:spAutoFit/>
          </a:bodyPr>
          <a:lstStyle/>
          <a:p>
            <a:r>
              <a:rPr lang="en-US" sz="1400" b="1" dirty="0" smtClean="0">
                <a:solidFill>
                  <a:srgbClr val="800000"/>
                </a:solidFill>
                <a:latin typeface="Times"/>
                <a:cs typeface="Times"/>
              </a:rPr>
              <a:t>Robert </a:t>
            </a:r>
            <a:r>
              <a:rPr lang="en-US" sz="1400" b="1" dirty="0">
                <a:solidFill>
                  <a:srgbClr val="800000"/>
                </a:solidFill>
                <a:latin typeface="Times"/>
                <a:cs typeface="Times"/>
              </a:rPr>
              <a:t>Lee Moore Hilliard,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a:latin typeface="Times"/>
                <a:cs typeface="Times"/>
              </a:rPr>
              <a:t>— named president of the Texas State Board of Medical Examiners in 1989.  He graduated from </a:t>
            </a:r>
            <a:r>
              <a:rPr lang="en-US" sz="1400" dirty="0" smtClean="0">
                <a:latin typeface="Times"/>
                <a:cs typeface="Times"/>
              </a:rPr>
              <a:t>The </a:t>
            </a:r>
            <a:r>
              <a:rPr lang="en-US" sz="1400" dirty="0">
                <a:latin typeface="Times"/>
                <a:cs typeface="Times"/>
              </a:rPr>
              <a:t>University of Texas Medical Branch in 1956, specializing in obstetrics-gynecology. </a:t>
            </a:r>
          </a:p>
        </p:txBody>
      </p:sp>
      <p:sp>
        <p:nvSpPr>
          <p:cNvPr id="5" name="Rectangle 4"/>
          <p:cNvSpPr/>
          <p:nvPr/>
        </p:nvSpPr>
        <p:spPr>
          <a:xfrm>
            <a:off x="0" y="503238"/>
            <a:ext cx="9144000" cy="968661"/>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635039"/>
            <a:ext cx="9144000" cy="736560"/>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3800" dirty="0" smtClean="0">
                <a:solidFill>
                  <a:schemeClr val="bg2">
                    <a:lumMod val="90000"/>
                  </a:schemeClr>
                </a:solidFill>
                <a:latin typeface="Times"/>
                <a:cs typeface="Times"/>
              </a:rPr>
              <a:t>TMA Leadership Firsts</a:t>
            </a:r>
            <a:endParaRPr lang="en-US" sz="3800" dirty="0">
              <a:solidFill>
                <a:schemeClr val="bg2">
                  <a:lumMod val="90000"/>
                </a:schemeClr>
              </a:solidFill>
              <a:latin typeface="Times"/>
              <a:cs typeface="Times"/>
            </a:endParaRPr>
          </a:p>
        </p:txBody>
      </p:sp>
      <p:sp>
        <p:nvSpPr>
          <p:cNvPr id="7" name="Rectangle 6"/>
          <p:cNvSpPr/>
          <p:nvPr/>
        </p:nvSpPr>
        <p:spPr>
          <a:xfrm>
            <a:off x="2884319" y="1696222"/>
            <a:ext cx="3549874" cy="1169551"/>
          </a:xfrm>
          <a:prstGeom prst="rect">
            <a:avLst/>
          </a:prstGeom>
        </p:spPr>
        <p:txBody>
          <a:bodyPr wrap="square">
            <a:spAutoFit/>
          </a:bodyPr>
          <a:lstStyle/>
          <a:p>
            <a:r>
              <a:rPr lang="en-US" sz="1400" b="1" dirty="0">
                <a:solidFill>
                  <a:srgbClr val="800000"/>
                </a:solidFill>
                <a:latin typeface="Times"/>
                <a:cs typeface="Times"/>
              </a:rPr>
              <a:t>Frank Bryant Jr.,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a:latin typeface="Times"/>
                <a:cs typeface="Times"/>
              </a:rPr>
              <a:t>of San Antonio — elected to the Texas Medical Association House of Delegates, 1983. The general practitioner graduated from The University of Texas Medical Branch in 1956. </a:t>
            </a:r>
          </a:p>
        </p:txBody>
      </p:sp>
      <p:pic>
        <p:nvPicPr>
          <p:cNvPr id="2" name="Picture 1" descr="Brya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195" y="1721289"/>
            <a:ext cx="2372949" cy="3676540"/>
          </a:xfrm>
          <a:prstGeom prst="rect">
            <a:avLst/>
          </a:prstGeom>
          <a:ln w="38100">
            <a:solidFill>
              <a:schemeClr val="bg1"/>
            </a:solidFill>
          </a:ln>
          <a:effectLst>
            <a:outerShdw blurRad="190500" algn="tl" rotWithShape="0">
              <a:srgbClr val="000000">
                <a:alpha val="70000"/>
              </a:srgbClr>
            </a:outerShdw>
          </a:effectLst>
        </p:spPr>
      </p:pic>
      <p:pic>
        <p:nvPicPr>
          <p:cNvPr id="8" name="Picture 7" descr="Hillar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8177" y="3033144"/>
            <a:ext cx="2448148" cy="3612161"/>
          </a:xfrm>
          <a:prstGeom prst="rect">
            <a:avLst/>
          </a:prstGeom>
          <a:ln w="38100">
            <a:solidFill>
              <a:srgbClr val="FFFFFF"/>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737306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197" y="1144010"/>
            <a:ext cx="2947020" cy="1384995"/>
          </a:xfrm>
          <a:prstGeom prst="rect">
            <a:avLst/>
          </a:prstGeom>
          <a:noFill/>
        </p:spPr>
        <p:txBody>
          <a:bodyPr wrap="square" rtlCol="0">
            <a:spAutoFit/>
          </a:bodyPr>
          <a:lstStyle/>
          <a:p>
            <a:r>
              <a:rPr lang="en-US" sz="1400" b="1" dirty="0" smtClean="0">
                <a:solidFill>
                  <a:srgbClr val="800000"/>
                </a:solidFill>
                <a:latin typeface="Times"/>
                <a:cs typeface="Times"/>
              </a:rPr>
              <a:t>William </a:t>
            </a:r>
            <a:r>
              <a:rPr lang="en-US" sz="1400" b="1" dirty="0">
                <a:solidFill>
                  <a:srgbClr val="800000"/>
                </a:solidFill>
                <a:latin typeface="Times"/>
                <a:cs typeface="Times"/>
              </a:rPr>
              <a:t>Fleming III</a:t>
            </a:r>
            <a:r>
              <a:rPr lang="en-US" sz="1400" dirty="0">
                <a:solidFill>
                  <a:srgbClr val="800000"/>
                </a:solidFill>
                <a:latin typeface="Times"/>
                <a:cs typeface="Times"/>
              </a:rPr>
              <a:t> </a:t>
            </a:r>
            <a:r>
              <a:rPr lang="en-US" sz="1400" b="1" dirty="0">
                <a:solidFill>
                  <a:srgbClr val="800000"/>
                </a:solidFill>
                <a:latin typeface="Times"/>
                <a:cs typeface="Times"/>
              </a:rPr>
              <a:t>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a:latin typeface="Times"/>
                <a:cs typeface="Times"/>
              </a:rPr>
              <a:t>of Houston — president of the Texas Medical Association, 2009-10. A neurologist, Dr. Fleming graduated from the University of St. Louis Medical School in 1975</a:t>
            </a:r>
            <a:r>
              <a:rPr lang="en-US" sz="1400" dirty="0" smtClean="0">
                <a:latin typeface="Times"/>
                <a:cs typeface="Times"/>
              </a:rPr>
              <a:t>. </a:t>
            </a:r>
            <a:r>
              <a:rPr lang="en-US" sz="1400" dirty="0">
                <a:latin typeface="Times"/>
                <a:cs typeface="Times"/>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2243" y="736820"/>
            <a:ext cx="2221086" cy="2986716"/>
          </a:xfrm>
          <a:prstGeom prst="rect">
            <a:avLst/>
          </a:prstGeom>
          <a:ln w="38100">
            <a:solidFill>
              <a:srgbClr val="FFFFFF"/>
            </a:solidFill>
          </a:ln>
          <a:effectLst>
            <a:outerShdw blurRad="292100" dist="139700" dir="2700000" algn="tl" rotWithShape="0">
              <a:srgbClr val="333333">
                <a:alpha val="65000"/>
              </a:srgbClr>
            </a:outerShdw>
          </a:effectLst>
        </p:spPr>
      </p:pic>
      <p:pic>
        <p:nvPicPr>
          <p:cNvPr id="4" name="Picture 3"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
        <p:nvSpPr>
          <p:cNvPr id="5" name="Rectangle 4"/>
          <p:cNvSpPr/>
          <p:nvPr/>
        </p:nvSpPr>
        <p:spPr>
          <a:xfrm>
            <a:off x="2324857" y="3936370"/>
            <a:ext cx="3375299" cy="2462213"/>
          </a:xfrm>
          <a:prstGeom prst="rect">
            <a:avLst/>
          </a:prstGeom>
        </p:spPr>
        <p:txBody>
          <a:bodyPr wrap="square">
            <a:spAutoFit/>
          </a:bodyPr>
          <a:lstStyle/>
          <a:p>
            <a:endParaRPr lang="en-US" sz="1400" dirty="0">
              <a:latin typeface="Times"/>
              <a:cs typeface="Times"/>
            </a:endParaRPr>
          </a:p>
          <a:p>
            <a:r>
              <a:rPr lang="en-US" sz="1400" b="1" dirty="0">
                <a:solidFill>
                  <a:srgbClr val="800000"/>
                </a:solidFill>
                <a:latin typeface="Times"/>
                <a:cs typeface="Times"/>
              </a:rPr>
              <a:t>Carolyn A. Evans, MD</a:t>
            </a:r>
            <a:r>
              <a:rPr lang="en-US" sz="1400" b="1" dirty="0" smtClean="0">
                <a:solidFill>
                  <a:srgbClr val="800000"/>
                </a:solidFill>
                <a:latin typeface="Times"/>
                <a:cs typeface="Times"/>
              </a:rPr>
              <a:t>,</a:t>
            </a:r>
            <a:r>
              <a:rPr lang="en-US" sz="1400" dirty="0" smtClean="0">
                <a:solidFill>
                  <a:srgbClr val="800000"/>
                </a:solidFill>
                <a:latin typeface="Times"/>
                <a:cs typeface="Times"/>
              </a:rPr>
              <a:t>* </a:t>
            </a:r>
            <a:r>
              <a:rPr lang="en-US" sz="1400" dirty="0">
                <a:latin typeface="Times"/>
                <a:cs typeface="Times"/>
              </a:rPr>
              <a:t>of Dallas — named chair of the Texas Medical Association Board of </a:t>
            </a:r>
            <a:r>
              <a:rPr lang="en-US" sz="1400" dirty="0" smtClean="0">
                <a:latin typeface="Times"/>
                <a:cs typeface="Times"/>
              </a:rPr>
              <a:t>Trustees</a:t>
            </a:r>
            <a:r>
              <a:rPr lang="en-US" sz="1400" dirty="0">
                <a:latin typeface="Times"/>
                <a:cs typeface="Times"/>
              </a:rPr>
              <a:t>, 2010-11. The pediatrician was elected to the </a:t>
            </a:r>
            <a:r>
              <a:rPr lang="en-US" sz="1400" dirty="0" smtClean="0">
                <a:latin typeface="Times"/>
                <a:cs typeface="Times"/>
              </a:rPr>
              <a:t>Texas </a:t>
            </a:r>
            <a:r>
              <a:rPr lang="en-US" sz="1400" dirty="0">
                <a:latin typeface="Times"/>
                <a:cs typeface="Times"/>
              </a:rPr>
              <a:t>Delegation to the American Medical Association as an alternate in 1991 and became a full delegate in 1997. She graduated from The University of Texas Health Science Center in San Antonio </a:t>
            </a:r>
            <a:r>
              <a:rPr lang="en-US" sz="1400" dirty="0" smtClean="0">
                <a:latin typeface="Times"/>
                <a:cs typeface="Times"/>
              </a:rPr>
              <a:t>in 1979.</a:t>
            </a:r>
            <a:endParaRPr lang="en-US" sz="1400" dirty="0">
              <a:latin typeface="Times"/>
              <a:cs typeface="Times"/>
            </a:endParaRPr>
          </a:p>
        </p:txBody>
      </p:sp>
      <p:pic>
        <p:nvPicPr>
          <p:cNvPr id="6" name="Picture 5" descr="Carolyn Evan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43296" y="3416742"/>
            <a:ext cx="2234055" cy="2963224"/>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781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9823" y="882245"/>
            <a:ext cx="4598058" cy="2246769"/>
          </a:xfrm>
          <a:prstGeom prst="rect">
            <a:avLst/>
          </a:prstGeom>
          <a:noFill/>
        </p:spPr>
        <p:txBody>
          <a:bodyPr wrap="square" rtlCol="0">
            <a:spAutoFit/>
          </a:bodyPr>
          <a:lstStyle/>
          <a:p>
            <a:r>
              <a:rPr lang="en-US" sz="1400" b="1" dirty="0">
                <a:solidFill>
                  <a:srgbClr val="800000"/>
                </a:solidFill>
                <a:latin typeface="Times"/>
                <a:cs typeface="Times"/>
              </a:rPr>
              <a:t>William Knox Flowers Jr., MD,</a:t>
            </a:r>
            <a:r>
              <a:rPr lang="en-US" sz="1400" dirty="0">
                <a:solidFill>
                  <a:srgbClr val="800000"/>
                </a:solidFill>
                <a:latin typeface="Times"/>
                <a:cs typeface="Times"/>
              </a:rPr>
              <a:t>* </a:t>
            </a:r>
            <a:r>
              <a:rPr lang="en-US" sz="1400" dirty="0">
                <a:latin typeface="Times"/>
                <a:cs typeface="Times"/>
              </a:rPr>
              <a:t>(1916-81) was born in </a:t>
            </a:r>
            <a:r>
              <a:rPr lang="en-US" sz="1400" dirty="0" err="1">
                <a:latin typeface="Times"/>
                <a:cs typeface="Times"/>
              </a:rPr>
              <a:t>Sulphur</a:t>
            </a:r>
            <a:r>
              <a:rPr lang="en-US" sz="1400" dirty="0">
                <a:latin typeface="Times"/>
                <a:cs typeface="Times"/>
              </a:rPr>
              <a:t> Springs, where his father, </a:t>
            </a:r>
            <a:r>
              <a:rPr lang="en-US" sz="1400" b="1" dirty="0">
                <a:solidFill>
                  <a:srgbClr val="800000"/>
                </a:solidFill>
                <a:latin typeface="Times"/>
                <a:cs typeface="Times"/>
              </a:rPr>
              <a:t>William Knox Flowers Sr., MD,</a:t>
            </a:r>
            <a:r>
              <a:rPr lang="en-US" sz="1400" dirty="0">
                <a:solidFill>
                  <a:srgbClr val="800000"/>
                </a:solidFill>
                <a:latin typeface="Times"/>
                <a:cs typeface="Times"/>
              </a:rPr>
              <a:t> </a:t>
            </a:r>
            <a:r>
              <a:rPr lang="en-US" sz="1400" dirty="0" smtClean="0">
                <a:latin typeface="Times"/>
                <a:cs typeface="Times"/>
              </a:rPr>
              <a:t>(?-?) </a:t>
            </a:r>
            <a:r>
              <a:rPr lang="en-US" sz="1400" dirty="0">
                <a:latin typeface="Times"/>
                <a:cs typeface="Times"/>
              </a:rPr>
              <a:t>had first practiced. He graduated from </a:t>
            </a:r>
            <a:r>
              <a:rPr lang="en-US" sz="1400" dirty="0" err="1">
                <a:latin typeface="Times"/>
                <a:cs typeface="Times"/>
              </a:rPr>
              <a:t>Meharry</a:t>
            </a:r>
            <a:r>
              <a:rPr lang="en-US" sz="1400" dirty="0">
                <a:latin typeface="Times"/>
                <a:cs typeface="Times"/>
              </a:rPr>
              <a:t> in 1942 and joined his father’s practice in Dallas. In 1954, Dr. Flowers became one of five black physicians extended full privileges to all services except obstetrical service at St. Paul’s Catholic Hospital in Dallas. The others were </a:t>
            </a:r>
            <a:r>
              <a:rPr lang="en-US" sz="1400" b="1" dirty="0" smtClean="0">
                <a:solidFill>
                  <a:srgbClr val="800000"/>
                </a:solidFill>
                <a:latin typeface="Times"/>
                <a:cs typeface="Times"/>
              </a:rPr>
              <a:t>Frank </a:t>
            </a:r>
            <a:r>
              <a:rPr lang="en-US" sz="1400" b="1" dirty="0">
                <a:solidFill>
                  <a:srgbClr val="800000"/>
                </a:solidFill>
                <a:latin typeface="Times"/>
                <a:cs typeface="Times"/>
              </a:rPr>
              <a:t>H. Jordan, MD; </a:t>
            </a:r>
            <a:r>
              <a:rPr lang="en-US" sz="1400" b="1" dirty="0" smtClean="0">
                <a:solidFill>
                  <a:srgbClr val="800000"/>
                </a:solidFill>
                <a:latin typeface="Times"/>
                <a:cs typeface="Times"/>
              </a:rPr>
              <a:t>Joseph R. Williams, MD; William K. Flowers, MD; and George R. </a:t>
            </a:r>
            <a:r>
              <a:rPr lang="en-US" sz="1400" b="1" dirty="0">
                <a:solidFill>
                  <a:srgbClr val="800000"/>
                </a:solidFill>
                <a:latin typeface="Times"/>
                <a:cs typeface="Times"/>
              </a:rPr>
              <a:t>Shelton Jr., </a:t>
            </a:r>
            <a:r>
              <a:rPr lang="en-US" sz="1400" b="1" dirty="0" smtClean="0">
                <a:solidFill>
                  <a:srgbClr val="800000"/>
                </a:solidFill>
                <a:latin typeface="Times"/>
                <a:cs typeface="Times"/>
              </a:rPr>
              <a:t>MD. </a:t>
            </a:r>
            <a:r>
              <a:rPr lang="en-US" sz="1400" b="1" dirty="0">
                <a:solidFill>
                  <a:srgbClr val="800000"/>
                </a:solidFill>
                <a:latin typeface="Times"/>
                <a:cs typeface="Times"/>
              </a:rPr>
              <a:t>Seated is Lee G. Pinkston, MD. </a:t>
            </a:r>
          </a:p>
        </p:txBody>
      </p:sp>
      <p:pic>
        <p:nvPicPr>
          <p:cNvPr id="4" name="Picture 3"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5" name="Picture 4" descr="FlowersWK jr 084.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618" y="661618"/>
            <a:ext cx="2889530" cy="4151307"/>
          </a:xfrm>
          <a:prstGeom prst="rect">
            <a:avLst/>
          </a:prstGeom>
          <a:ln w="38100">
            <a:solidFill>
              <a:srgbClr val="FFFFFF"/>
            </a:solidFill>
          </a:ln>
          <a:effectLst>
            <a:outerShdw blurRad="292100" dist="139700" dir="2700000" algn="tl" rotWithShape="0">
              <a:srgbClr val="333333">
                <a:alpha val="65000"/>
              </a:srgbClr>
            </a:outerShdw>
          </a:effectLst>
        </p:spPr>
      </p:pic>
      <p:pic>
        <p:nvPicPr>
          <p:cNvPr id="3" name="Picture 2" descr="flowers group sho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1649" y="3412386"/>
            <a:ext cx="4352544" cy="3159252"/>
          </a:xfrm>
          <a:prstGeom prst="rect">
            <a:avLst/>
          </a:prstGeom>
          <a:ln w="38100">
            <a:solidFill>
              <a:srgbClr val="FFFFFF"/>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484498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5557" y="3139026"/>
            <a:ext cx="2824583" cy="3323987"/>
          </a:xfrm>
          <a:prstGeom prst="rect">
            <a:avLst/>
          </a:prstGeom>
          <a:noFill/>
        </p:spPr>
        <p:txBody>
          <a:bodyPr wrap="square" rtlCol="0">
            <a:spAutoFit/>
          </a:bodyPr>
          <a:lstStyle/>
          <a:p>
            <a:r>
              <a:rPr lang="en-US" sz="1400" b="1" dirty="0">
                <a:solidFill>
                  <a:srgbClr val="800000"/>
                </a:solidFill>
                <a:latin typeface="Times"/>
                <a:cs typeface="Times"/>
              </a:rPr>
              <a:t>John Chester Madison, MD</a:t>
            </a:r>
            <a:r>
              <a:rPr lang="en-US" sz="1400" b="1" dirty="0" smtClean="0">
                <a:solidFill>
                  <a:srgbClr val="800000"/>
                </a:solidFill>
                <a:latin typeface="Times"/>
                <a:cs typeface="Times"/>
              </a:rPr>
              <a:t>,* </a:t>
            </a:r>
            <a:r>
              <a:rPr lang="en-US" sz="1400" dirty="0" smtClean="0">
                <a:latin typeface="Times"/>
                <a:cs typeface="Times"/>
              </a:rPr>
              <a:t>(</a:t>
            </a:r>
            <a:r>
              <a:rPr lang="en-US" sz="1400" dirty="0">
                <a:latin typeface="Times"/>
                <a:cs typeface="Times"/>
              </a:rPr>
              <a:t>1916-1984). Born in Elgin, he graduated from Prairie View </a:t>
            </a:r>
            <a:r>
              <a:rPr lang="en-US" sz="1400" dirty="0" smtClean="0">
                <a:latin typeface="Times"/>
                <a:cs typeface="Times"/>
              </a:rPr>
              <a:t>in 1937 </a:t>
            </a:r>
            <a:r>
              <a:rPr lang="en-US" sz="1400" dirty="0">
                <a:latin typeface="Times"/>
                <a:cs typeface="Times"/>
              </a:rPr>
              <a:t>and </a:t>
            </a:r>
            <a:r>
              <a:rPr lang="en-US" sz="1400" dirty="0" err="1">
                <a:latin typeface="Times"/>
                <a:cs typeface="Times"/>
              </a:rPr>
              <a:t>Meharry</a:t>
            </a:r>
            <a:r>
              <a:rPr lang="en-US" sz="1400" dirty="0">
                <a:latin typeface="Times"/>
                <a:cs typeface="Times"/>
              </a:rPr>
              <a:t> in 1941. </a:t>
            </a:r>
            <a:r>
              <a:rPr lang="en-US" sz="1400" dirty="0" smtClean="0">
                <a:latin typeface="Times"/>
                <a:cs typeface="Times"/>
              </a:rPr>
              <a:t>He </a:t>
            </a:r>
            <a:r>
              <a:rPr lang="en-US" sz="1400" dirty="0">
                <a:latin typeface="Times"/>
                <a:cs typeface="Times"/>
              </a:rPr>
              <a:t>was an army medical officer during World War II </a:t>
            </a:r>
            <a:r>
              <a:rPr lang="en-US" sz="1400" dirty="0" smtClean="0">
                <a:latin typeface="Times"/>
                <a:cs typeface="Times"/>
              </a:rPr>
              <a:t>and completed a tour </a:t>
            </a:r>
            <a:r>
              <a:rPr lang="en-US" sz="1400" dirty="0">
                <a:latin typeface="Times"/>
                <a:cs typeface="Times"/>
              </a:rPr>
              <a:t>of duty in Italy with the 92nd Infantry Division. He settled in Houston, </a:t>
            </a:r>
            <a:r>
              <a:rPr lang="en-US" sz="1400" dirty="0" smtClean="0">
                <a:latin typeface="Times"/>
                <a:cs typeface="Times"/>
              </a:rPr>
              <a:t>the </a:t>
            </a:r>
            <a:r>
              <a:rPr lang="en-US" sz="1400" dirty="0">
                <a:latin typeface="Times"/>
                <a:cs typeface="Times"/>
              </a:rPr>
              <a:t>first black physician to participate in a fellowship program in the Texas Medical Center. He was a clinical instructor at Baylor College of Medicine and director of the Hypertension Clinic at Riverside Hospital. </a:t>
            </a:r>
          </a:p>
        </p:txBody>
      </p:sp>
      <p:sp>
        <p:nvSpPr>
          <p:cNvPr id="5" name="TextBox 4"/>
          <p:cNvSpPr txBox="1"/>
          <p:nvPr/>
        </p:nvSpPr>
        <p:spPr>
          <a:xfrm>
            <a:off x="499229" y="3834231"/>
            <a:ext cx="3281487" cy="2031325"/>
          </a:xfrm>
          <a:prstGeom prst="rect">
            <a:avLst/>
          </a:prstGeom>
          <a:noFill/>
        </p:spPr>
        <p:txBody>
          <a:bodyPr wrap="square" rtlCol="0">
            <a:spAutoFit/>
          </a:bodyPr>
          <a:lstStyle/>
          <a:p>
            <a:r>
              <a:rPr lang="en-US" sz="1400" b="1" dirty="0" err="1">
                <a:solidFill>
                  <a:srgbClr val="800000"/>
                </a:solidFill>
                <a:latin typeface="Times"/>
                <a:cs typeface="Times"/>
              </a:rPr>
              <a:t>Obra</a:t>
            </a:r>
            <a:r>
              <a:rPr lang="en-US" sz="1400" b="1" dirty="0">
                <a:solidFill>
                  <a:srgbClr val="800000"/>
                </a:solidFill>
                <a:latin typeface="Times"/>
                <a:cs typeface="Times"/>
              </a:rPr>
              <a:t> Jesuit Moore, MD,</a:t>
            </a:r>
            <a:r>
              <a:rPr lang="en-US" sz="1400" dirty="0">
                <a:solidFill>
                  <a:srgbClr val="800000"/>
                </a:solidFill>
                <a:latin typeface="Times"/>
                <a:cs typeface="Times"/>
              </a:rPr>
              <a:t>* </a:t>
            </a:r>
            <a:r>
              <a:rPr lang="en-US" sz="1400" dirty="0">
                <a:latin typeface="Times"/>
                <a:cs typeface="Times"/>
              </a:rPr>
              <a:t>(1901-64) was born near Marshall. He graduated from </a:t>
            </a:r>
            <a:r>
              <a:rPr lang="en-US" sz="1400" dirty="0" err="1">
                <a:latin typeface="Times"/>
                <a:cs typeface="Times"/>
              </a:rPr>
              <a:t>Meharry</a:t>
            </a:r>
            <a:r>
              <a:rPr lang="en-US" sz="1400" dirty="0">
                <a:latin typeface="Times"/>
                <a:cs typeface="Times"/>
              </a:rPr>
              <a:t> in 1930 and after his internship at Prairie View Hospital, opened a medical practice in Longview. He was a member of the Council of the Inter-Racial Committee in Gregg County, chief physician for Camp Normal Industrial Hospital, and chief medical examiner for all scout troops. </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309"/>
          <a:stretch/>
        </p:blipFill>
        <p:spPr>
          <a:xfrm>
            <a:off x="3780716" y="3625930"/>
            <a:ext cx="1568165" cy="2350458"/>
          </a:xfrm>
          <a:prstGeom prst="rect">
            <a:avLst/>
          </a:prstGeom>
          <a:ln w="38100">
            <a:solidFill>
              <a:srgbClr val="FFFFFF"/>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229" y="644497"/>
            <a:ext cx="1672259" cy="2365221"/>
          </a:xfrm>
          <a:prstGeom prst="rect">
            <a:avLst/>
          </a:prstGeom>
          <a:ln w="38100">
            <a:solidFill>
              <a:srgbClr val="FFFFFF"/>
            </a:solidFill>
          </a:ln>
          <a:effectLst>
            <a:outerShdw blurRad="292100" dist="139700" dir="2700000" algn="tl" rotWithShape="0">
              <a:srgbClr val="333333">
                <a:alpha val="65000"/>
              </a:srgbClr>
            </a:outerShdw>
          </a:effectLst>
        </p:spPr>
      </p:pic>
      <p:sp>
        <p:nvSpPr>
          <p:cNvPr id="10" name="TextBox 9"/>
          <p:cNvSpPr txBox="1"/>
          <p:nvPr/>
        </p:nvSpPr>
        <p:spPr>
          <a:xfrm>
            <a:off x="2273036" y="644497"/>
            <a:ext cx="3378650" cy="2462213"/>
          </a:xfrm>
          <a:prstGeom prst="rect">
            <a:avLst/>
          </a:prstGeom>
          <a:noFill/>
        </p:spPr>
        <p:txBody>
          <a:bodyPr wrap="square" rtlCol="0">
            <a:spAutoFit/>
          </a:bodyPr>
          <a:lstStyle/>
          <a:p>
            <a:r>
              <a:rPr lang="en-US" sz="1400" b="1" dirty="0">
                <a:solidFill>
                  <a:srgbClr val="800000"/>
                </a:solidFill>
                <a:latin typeface="Times"/>
                <a:cs typeface="Times"/>
              </a:rPr>
              <a:t>Catherine J. </a:t>
            </a:r>
            <a:r>
              <a:rPr lang="en-US" sz="1400" b="1" dirty="0" err="1">
                <a:solidFill>
                  <a:srgbClr val="800000"/>
                </a:solidFill>
                <a:latin typeface="Times"/>
                <a:cs typeface="Times"/>
              </a:rPr>
              <a:t>Roett</a:t>
            </a:r>
            <a:r>
              <a:rPr lang="en-US" sz="1400" b="1" dirty="0">
                <a:solidFill>
                  <a:srgbClr val="800000"/>
                </a:solidFill>
                <a:latin typeface="Times"/>
                <a:cs typeface="Times"/>
              </a:rPr>
              <a:t>, MD,</a:t>
            </a:r>
            <a:r>
              <a:rPr lang="en-US" sz="1400" dirty="0">
                <a:solidFill>
                  <a:srgbClr val="800000"/>
                </a:solidFill>
                <a:latin typeface="Times"/>
                <a:cs typeface="Times"/>
              </a:rPr>
              <a:t> </a:t>
            </a:r>
            <a:r>
              <a:rPr lang="en-US" sz="1400" dirty="0">
                <a:latin typeface="Times"/>
                <a:cs typeface="Times"/>
              </a:rPr>
              <a:t>(1923-97). Born in Houston, she graduated from Howard Medical College in 1946 and was the first African American pediatrician in Houston, becoming chief of pediatrics at Riverside and St. Elizabeth’s hospitals. Dr. </a:t>
            </a:r>
            <a:r>
              <a:rPr lang="en-US" sz="1400" dirty="0" err="1">
                <a:latin typeface="Times"/>
                <a:cs typeface="Times"/>
              </a:rPr>
              <a:t>Roett</a:t>
            </a:r>
            <a:r>
              <a:rPr lang="en-US" sz="1400" dirty="0">
                <a:latin typeface="Times"/>
                <a:cs typeface="Times"/>
              </a:rPr>
              <a:t> established the first well-baby clinic at Riverside Hospital and was a charter member of Harris County Children’s Protective Services. In 1986, she was elected to the Texas Black Women’s Hall of Fame. </a:t>
            </a:r>
          </a:p>
        </p:txBody>
      </p:sp>
      <p:pic>
        <p:nvPicPr>
          <p:cNvPr id="8" name="Picture 7" descr="C&amp;D ba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4" name="Picture 3" descr="Madiso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5557" y="662758"/>
            <a:ext cx="1828800" cy="2346960"/>
          </a:xfrm>
          <a:prstGeom prst="rect">
            <a:avLst/>
          </a:prstGeom>
          <a:ln w="38100">
            <a:solidFill>
              <a:srgbClr val="FFFFFF"/>
            </a:solidFill>
          </a:ln>
        </p:spPr>
      </p:pic>
    </p:spTree>
    <p:extLst>
      <p:ext uri="{BB962C8B-B14F-4D97-AF65-F5344CB8AC3E}">
        <p14:creationId xmlns:p14="http://schemas.microsoft.com/office/powerpoint/2010/main" val="3244652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
        <p:nvSpPr>
          <p:cNvPr id="4" name="TextBox 3"/>
          <p:cNvSpPr txBox="1"/>
          <p:nvPr/>
        </p:nvSpPr>
        <p:spPr>
          <a:xfrm>
            <a:off x="498763" y="745326"/>
            <a:ext cx="8266545" cy="6070894"/>
          </a:xfrm>
          <a:prstGeom prst="rect">
            <a:avLst/>
          </a:prstGeom>
          <a:noFill/>
        </p:spPr>
        <p:txBody>
          <a:bodyPr wrap="square" rtlCol="0">
            <a:spAutoFit/>
          </a:bodyPr>
          <a:lstStyle/>
          <a:p>
            <a:r>
              <a:rPr lang="en-US" sz="1050" dirty="0" smtClean="0">
                <a:latin typeface="Times"/>
                <a:cs typeface="Times"/>
              </a:rPr>
              <a:t>Baylor College of Medicine at Houston</a:t>
            </a:r>
          </a:p>
          <a:p>
            <a:r>
              <a:rPr lang="en-US" sz="1050" dirty="0" smtClean="0">
                <a:latin typeface="Times"/>
                <a:cs typeface="Times"/>
              </a:rPr>
              <a:t> </a:t>
            </a:r>
          </a:p>
          <a:p>
            <a:r>
              <a:rPr lang="en-US" sz="1050" dirty="0" err="1" smtClean="0">
                <a:latin typeface="Times"/>
                <a:cs typeface="Times"/>
              </a:rPr>
              <a:t>Beadie</a:t>
            </a:r>
            <a:r>
              <a:rPr lang="en-US" sz="1050" dirty="0" smtClean="0">
                <a:latin typeface="Times"/>
                <a:cs typeface="Times"/>
              </a:rPr>
              <a:t> Conner Collection, George Washington Carver Museum and Cultural Center, Austin</a:t>
            </a:r>
          </a:p>
          <a:p>
            <a:r>
              <a:rPr lang="en-US" sz="1050" dirty="0" smtClean="0">
                <a:latin typeface="Times"/>
                <a:cs typeface="Times"/>
              </a:rPr>
              <a:t> </a:t>
            </a:r>
          </a:p>
          <a:p>
            <a:r>
              <a:rPr lang="en-US" sz="1050" dirty="0" smtClean="0">
                <a:latin typeface="Times"/>
                <a:cs typeface="Times"/>
              </a:rPr>
              <a:t>Collection of Rep. Garnet F. Coleman</a:t>
            </a:r>
          </a:p>
          <a:p>
            <a:r>
              <a:rPr lang="en-US" sz="1050" dirty="0" smtClean="0">
                <a:latin typeface="Times"/>
                <a:cs typeface="Times"/>
              </a:rPr>
              <a:t> </a:t>
            </a:r>
          </a:p>
          <a:p>
            <a:r>
              <a:rPr lang="en-US" sz="1050" dirty="0" smtClean="0">
                <a:latin typeface="Times"/>
                <a:cs typeface="Times"/>
              </a:rPr>
              <a:t>Dr. Edwin D. </a:t>
            </a:r>
            <a:r>
              <a:rPr lang="en-US" sz="1050" dirty="0" err="1" smtClean="0">
                <a:latin typeface="Times"/>
                <a:cs typeface="Times"/>
              </a:rPr>
              <a:t>Moten</a:t>
            </a:r>
            <a:r>
              <a:rPr lang="en-US" sz="1050" dirty="0" smtClean="0">
                <a:latin typeface="Times"/>
                <a:cs typeface="Times"/>
              </a:rPr>
              <a:t> Collection, Denton County African American Museum</a:t>
            </a:r>
          </a:p>
          <a:p>
            <a:r>
              <a:rPr lang="en-US" sz="1050" dirty="0" smtClean="0">
                <a:latin typeface="Times"/>
                <a:cs typeface="Times"/>
              </a:rPr>
              <a:t> </a:t>
            </a:r>
          </a:p>
          <a:p>
            <a:r>
              <a:rPr lang="en-US" sz="1050" i="1" dirty="0" smtClean="0">
                <a:latin typeface="Times"/>
                <a:cs typeface="Times"/>
              </a:rPr>
              <a:t>George</a:t>
            </a:r>
            <a:r>
              <a:rPr lang="en-US" sz="1050" b="1" dirty="0" smtClean="0">
                <a:latin typeface="Times"/>
                <a:cs typeface="Times"/>
              </a:rPr>
              <a:t> </a:t>
            </a:r>
            <a:r>
              <a:rPr lang="en-US" sz="1050" dirty="0" smtClean="0">
                <a:latin typeface="Times"/>
                <a:cs typeface="Times"/>
              </a:rPr>
              <a:t>S. and </a:t>
            </a:r>
            <a:r>
              <a:rPr lang="en-US" sz="1050" dirty="0" err="1" smtClean="0">
                <a:latin typeface="Times"/>
                <a:cs typeface="Times"/>
              </a:rPr>
              <a:t>Jeffie</a:t>
            </a:r>
            <a:r>
              <a:rPr lang="en-US" sz="1050" dirty="0" smtClean="0">
                <a:latin typeface="Times"/>
                <a:cs typeface="Times"/>
              </a:rPr>
              <a:t> O. A.</a:t>
            </a:r>
            <a:r>
              <a:rPr lang="en-US" sz="1050" b="1" dirty="0" smtClean="0">
                <a:latin typeface="Times"/>
                <a:cs typeface="Times"/>
              </a:rPr>
              <a:t> </a:t>
            </a:r>
            <a:r>
              <a:rPr lang="en-US" sz="1050" i="1" dirty="0" smtClean="0">
                <a:latin typeface="Times"/>
                <a:cs typeface="Times"/>
              </a:rPr>
              <a:t>Conner</a:t>
            </a:r>
            <a:r>
              <a:rPr lang="en-US" sz="1050" b="1" dirty="0" smtClean="0">
                <a:latin typeface="Times"/>
                <a:cs typeface="Times"/>
              </a:rPr>
              <a:t> </a:t>
            </a:r>
            <a:r>
              <a:rPr lang="en-US" sz="1050" dirty="0" smtClean="0">
                <a:latin typeface="Times"/>
                <a:cs typeface="Times"/>
              </a:rPr>
              <a:t>Papers</a:t>
            </a:r>
            <a:r>
              <a:rPr lang="en-US" sz="1050" b="1" dirty="0" smtClean="0">
                <a:latin typeface="Times"/>
                <a:cs typeface="Times"/>
              </a:rPr>
              <a:t>, </a:t>
            </a:r>
            <a:r>
              <a:rPr lang="en-US" sz="1050" i="1" dirty="0" smtClean="0">
                <a:latin typeface="Times"/>
                <a:cs typeface="Times"/>
              </a:rPr>
              <a:t>Texas Collection</a:t>
            </a:r>
            <a:r>
              <a:rPr lang="en-US" sz="1050" b="1" dirty="0" smtClean="0">
                <a:latin typeface="Times"/>
                <a:cs typeface="Times"/>
              </a:rPr>
              <a:t>, </a:t>
            </a:r>
            <a:r>
              <a:rPr lang="en-US" sz="1050" i="1" dirty="0" smtClean="0">
                <a:latin typeface="Times"/>
                <a:cs typeface="Times"/>
              </a:rPr>
              <a:t>Baylor University</a:t>
            </a:r>
            <a:endParaRPr lang="en-US" sz="1050" dirty="0" smtClean="0">
              <a:latin typeface="Times"/>
              <a:cs typeface="Times"/>
            </a:endParaRPr>
          </a:p>
          <a:p>
            <a:r>
              <a:rPr lang="en-US" sz="1050" dirty="0" smtClean="0">
                <a:latin typeface="Times"/>
                <a:cs typeface="Times"/>
              </a:rPr>
              <a:t> </a:t>
            </a:r>
          </a:p>
          <a:p>
            <a:r>
              <a:rPr lang="en-US" sz="1050" dirty="0" smtClean="0">
                <a:latin typeface="Times"/>
                <a:cs typeface="Times"/>
              </a:rPr>
              <a:t>Joseph Alvin Chatman Collection,</a:t>
            </a:r>
          </a:p>
          <a:p>
            <a:r>
              <a:rPr lang="en-US" sz="1050" dirty="0" smtClean="0">
                <a:latin typeface="Times"/>
                <a:cs typeface="Times"/>
              </a:rPr>
              <a:t>Winston Reeves Photographic Collection</a:t>
            </a:r>
          </a:p>
          <a:p>
            <a:r>
              <a:rPr lang="en-US" sz="1050" dirty="0" smtClean="0">
                <a:latin typeface="Times"/>
                <a:cs typeface="Times"/>
              </a:rPr>
              <a:t>Southwest Collection/Special Collections Library, Texas Tech University </a:t>
            </a:r>
          </a:p>
          <a:p>
            <a:r>
              <a:rPr lang="en-US" sz="1050" dirty="0" smtClean="0">
                <a:latin typeface="Times"/>
                <a:cs typeface="Times"/>
              </a:rPr>
              <a:t> </a:t>
            </a:r>
          </a:p>
          <a:p>
            <a:r>
              <a:rPr lang="en-US" sz="1050" dirty="0" smtClean="0">
                <a:latin typeface="Times"/>
                <a:cs typeface="Times"/>
              </a:rPr>
              <a:t>Holy Cross Hospital File, Lyndon Baines Johnson Library and Museum</a:t>
            </a:r>
          </a:p>
          <a:p>
            <a:r>
              <a:rPr lang="en-US" sz="1050" dirty="0" smtClean="0">
                <a:latin typeface="Times"/>
                <a:cs typeface="Times"/>
              </a:rPr>
              <a:t> </a:t>
            </a:r>
          </a:p>
          <a:p>
            <a:r>
              <a:rPr lang="en-US" sz="1050" dirty="0" smtClean="0">
                <a:latin typeface="Times"/>
                <a:cs typeface="Times"/>
              </a:rPr>
              <a:t>National Library of Medicine</a:t>
            </a:r>
          </a:p>
          <a:p>
            <a:r>
              <a:rPr lang="en-US" sz="1050" dirty="0" smtClean="0">
                <a:latin typeface="Times"/>
                <a:cs typeface="Times"/>
              </a:rPr>
              <a:t> </a:t>
            </a:r>
          </a:p>
          <a:p>
            <a:r>
              <a:rPr lang="en-US" sz="1050" dirty="0" smtClean="0">
                <a:latin typeface="Times"/>
                <a:cs typeface="Times"/>
              </a:rPr>
              <a:t>Special Collections, M.D. Anderson Library, University of Houston</a:t>
            </a:r>
          </a:p>
          <a:p>
            <a:r>
              <a:rPr lang="en-US" sz="1050" dirty="0" smtClean="0">
                <a:latin typeface="Times"/>
                <a:cs typeface="Times"/>
              </a:rPr>
              <a:t>Houston Metropolitan Research Center, Houston Public Library</a:t>
            </a:r>
          </a:p>
          <a:p>
            <a:r>
              <a:rPr lang="en-US" sz="1050" dirty="0" smtClean="0">
                <a:latin typeface="Times"/>
                <a:cs typeface="Times"/>
              </a:rPr>
              <a:t>The University of Houston, </a:t>
            </a:r>
            <a:r>
              <a:rPr lang="en-US" sz="1050" i="1" dirty="0" smtClean="0">
                <a:latin typeface="Times"/>
                <a:cs typeface="Times"/>
              </a:rPr>
              <a:t>To Bear Fruit for Our Race </a:t>
            </a:r>
            <a:r>
              <a:rPr lang="en-US" sz="1050" dirty="0" smtClean="0">
                <a:latin typeface="Times"/>
                <a:cs typeface="Times"/>
              </a:rPr>
              <a:t>website</a:t>
            </a:r>
          </a:p>
          <a:p>
            <a:r>
              <a:rPr lang="en-US" sz="1050" dirty="0" smtClean="0">
                <a:latin typeface="Times"/>
                <a:cs typeface="Times"/>
              </a:rPr>
              <a:t> </a:t>
            </a:r>
          </a:p>
          <a:p>
            <a:r>
              <a:rPr lang="en-US" sz="1050" dirty="0" smtClean="0">
                <a:latin typeface="Times"/>
                <a:cs typeface="Times"/>
              </a:rPr>
              <a:t>Special Collections/Archives, Prairie View A&amp;M University </a:t>
            </a:r>
          </a:p>
          <a:p>
            <a:r>
              <a:rPr lang="en-US" sz="1050" dirty="0" smtClean="0">
                <a:latin typeface="Times"/>
                <a:cs typeface="Times"/>
              </a:rPr>
              <a:t> </a:t>
            </a:r>
          </a:p>
          <a:p>
            <a:r>
              <a:rPr lang="en-US" sz="1050" dirty="0" smtClean="0">
                <a:latin typeface="Times"/>
                <a:cs typeface="Times"/>
              </a:rPr>
              <a:t>Special Collections, University Archives</a:t>
            </a:r>
          </a:p>
          <a:p>
            <a:r>
              <a:rPr lang="en-US" sz="1050" dirty="0" smtClean="0">
                <a:latin typeface="Times"/>
                <a:cs typeface="Times"/>
              </a:rPr>
              <a:t>The University of Texas Health Science Center at San Antonio</a:t>
            </a:r>
          </a:p>
          <a:p>
            <a:r>
              <a:rPr lang="en-US" sz="1050" dirty="0" smtClean="0">
                <a:latin typeface="Times"/>
                <a:cs typeface="Times"/>
              </a:rPr>
              <a:t> </a:t>
            </a:r>
          </a:p>
          <a:p>
            <a:r>
              <a:rPr lang="en-US" sz="1050" dirty="0" smtClean="0">
                <a:latin typeface="Times"/>
                <a:cs typeface="Times"/>
              </a:rPr>
              <a:t>Texas Healthcare Facilities Postcard Collection</a:t>
            </a:r>
          </a:p>
          <a:p>
            <a:r>
              <a:rPr lang="en-US" sz="1050" dirty="0" smtClean="0">
                <a:latin typeface="Times"/>
                <a:cs typeface="Times"/>
              </a:rPr>
              <a:t>John P. McGovern Historical Collections and Research Center</a:t>
            </a:r>
          </a:p>
          <a:p>
            <a:r>
              <a:rPr lang="en-US" sz="1050" dirty="0" smtClean="0">
                <a:latin typeface="Times"/>
                <a:cs typeface="Times"/>
              </a:rPr>
              <a:t> </a:t>
            </a:r>
          </a:p>
          <a:p>
            <a:r>
              <a:rPr lang="en-US" sz="1050" dirty="0" smtClean="0">
                <a:latin typeface="Times"/>
                <a:cs typeface="Times"/>
              </a:rPr>
              <a:t>The </a:t>
            </a:r>
            <a:r>
              <a:rPr lang="en-US" sz="1050" dirty="0" err="1" smtClean="0">
                <a:latin typeface="Times"/>
                <a:cs typeface="Times"/>
              </a:rPr>
              <a:t>Meharry</a:t>
            </a:r>
            <a:r>
              <a:rPr lang="en-US" sz="1050" dirty="0" smtClean="0">
                <a:latin typeface="Times"/>
                <a:cs typeface="Times"/>
              </a:rPr>
              <a:t> Archives and Collections</a:t>
            </a:r>
          </a:p>
          <a:p>
            <a:r>
              <a:rPr lang="en-US" sz="1050" dirty="0" smtClean="0">
                <a:latin typeface="Times"/>
                <a:cs typeface="Times"/>
              </a:rPr>
              <a:t> </a:t>
            </a:r>
          </a:p>
          <a:p>
            <a:r>
              <a:rPr lang="en-US" sz="1050" dirty="0" smtClean="0">
                <a:latin typeface="Times"/>
                <a:cs typeface="Times"/>
              </a:rPr>
              <a:t>The Truman G. Blocker History of Medicine Collection, Moody Medical Library</a:t>
            </a:r>
          </a:p>
          <a:p>
            <a:r>
              <a:rPr lang="en-US" sz="1050" dirty="0" smtClean="0">
                <a:latin typeface="Times"/>
                <a:cs typeface="Times"/>
              </a:rPr>
              <a:t>The University of Texas Medical Branch at Galveston</a:t>
            </a:r>
          </a:p>
          <a:p>
            <a:r>
              <a:rPr lang="en-US" sz="1050" dirty="0" smtClean="0">
                <a:latin typeface="Times"/>
                <a:cs typeface="Times"/>
              </a:rPr>
              <a:t> </a:t>
            </a:r>
          </a:p>
          <a:p>
            <a:r>
              <a:rPr lang="en-US" sz="1050" dirty="0" smtClean="0">
                <a:latin typeface="Times"/>
                <a:cs typeface="Times"/>
              </a:rPr>
              <a:t>The University of North Texas Health Science Center at Fort Worth, </a:t>
            </a:r>
          </a:p>
          <a:p>
            <a:r>
              <a:rPr lang="en-US" sz="1050" dirty="0" smtClean="0">
                <a:latin typeface="Times"/>
                <a:cs typeface="Times"/>
              </a:rPr>
              <a:t>Texas College of Osteopathic Medicine</a:t>
            </a:r>
            <a:endParaRPr lang="en-US" sz="1050" dirty="0">
              <a:latin typeface="Times"/>
              <a:cs typeface="Times"/>
            </a:endParaRPr>
          </a:p>
        </p:txBody>
      </p:sp>
      <p:sp>
        <p:nvSpPr>
          <p:cNvPr id="2" name="Rectangle 1"/>
          <p:cNvSpPr/>
          <p:nvPr/>
        </p:nvSpPr>
        <p:spPr>
          <a:xfrm>
            <a:off x="490408" y="400315"/>
            <a:ext cx="8339180" cy="307777"/>
          </a:xfrm>
          <a:prstGeom prst="rect">
            <a:avLst/>
          </a:prstGeom>
        </p:spPr>
        <p:txBody>
          <a:bodyPr wrap="square">
            <a:spAutoFit/>
          </a:bodyPr>
          <a:lstStyle/>
          <a:p>
            <a:r>
              <a:rPr lang="en-US" sz="1400" dirty="0">
                <a:latin typeface="Times"/>
                <a:cs typeface="Times"/>
              </a:rPr>
              <a:t>The exhibit features items from collections held by the TMA, TMA Archives, and other libraries and archives.</a:t>
            </a:r>
          </a:p>
        </p:txBody>
      </p:sp>
    </p:spTree>
    <p:extLst>
      <p:ext uri="{BB962C8B-B14F-4D97-AF65-F5344CB8AC3E}">
        <p14:creationId xmlns:p14="http://schemas.microsoft.com/office/powerpoint/2010/main" val="220551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3614" y="1086768"/>
            <a:ext cx="2966407" cy="1815882"/>
          </a:xfrm>
          <a:prstGeom prst="rect">
            <a:avLst/>
          </a:prstGeom>
        </p:spPr>
        <p:txBody>
          <a:bodyPr wrap="square">
            <a:spAutoFit/>
          </a:bodyPr>
          <a:lstStyle/>
          <a:p>
            <a:r>
              <a:rPr lang="en-US" sz="1400" dirty="0" smtClean="0">
                <a:latin typeface="Times"/>
                <a:cs typeface="Times"/>
              </a:rPr>
              <a:t>In </a:t>
            </a:r>
            <a:r>
              <a:rPr lang="en-US" sz="1400" dirty="0">
                <a:latin typeface="Times"/>
                <a:cs typeface="Times"/>
              </a:rPr>
              <a:t>1876, the same year </a:t>
            </a:r>
            <a:r>
              <a:rPr lang="en-US" sz="1400" dirty="0" err="1">
                <a:latin typeface="Times"/>
                <a:cs typeface="Times"/>
              </a:rPr>
              <a:t>Meharry</a:t>
            </a:r>
            <a:r>
              <a:rPr lang="en-US" sz="1400" dirty="0">
                <a:latin typeface="Times"/>
                <a:cs typeface="Times"/>
              </a:rPr>
              <a:t> opened, the Texas Legislature established the first state college for African-Americans in Texas. </a:t>
            </a:r>
            <a:r>
              <a:rPr lang="en-US" sz="1400" b="1" dirty="0">
                <a:solidFill>
                  <a:srgbClr val="800000"/>
                </a:solidFill>
                <a:latin typeface="Times"/>
                <a:cs typeface="Times"/>
              </a:rPr>
              <a:t>Alta Vista Agricultural and Mechanical College for Colored People </a:t>
            </a:r>
            <a:r>
              <a:rPr lang="en-US" sz="1400" dirty="0">
                <a:latin typeface="Times"/>
                <a:cs typeface="Times"/>
              </a:rPr>
              <a:t>is known today as </a:t>
            </a:r>
            <a:r>
              <a:rPr lang="en-US" sz="1400" b="1" dirty="0">
                <a:solidFill>
                  <a:srgbClr val="800000"/>
                </a:solidFill>
                <a:latin typeface="Times"/>
                <a:cs typeface="Times"/>
              </a:rPr>
              <a:t>Prairie View A</a:t>
            </a:r>
            <a:r>
              <a:rPr lang="en-US" sz="1400" b="1" dirty="0" smtClean="0">
                <a:solidFill>
                  <a:srgbClr val="800000"/>
                </a:solidFill>
                <a:latin typeface="Times"/>
                <a:cs typeface="Times"/>
              </a:rPr>
              <a:t>&amp;M University</a:t>
            </a:r>
            <a:r>
              <a:rPr lang="en-US" sz="1400" dirty="0">
                <a:latin typeface="Times"/>
                <a:cs typeface="Times"/>
              </a:rPr>
              <a:t>.</a:t>
            </a:r>
          </a:p>
        </p:txBody>
      </p:sp>
      <p:pic>
        <p:nvPicPr>
          <p:cNvPr id="5" name="Picture 4"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10" name="Picture 9" descr="PrairieView 0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903" y="639869"/>
            <a:ext cx="4004523" cy="5878805"/>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3467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4357" y="743855"/>
            <a:ext cx="4590143" cy="1169551"/>
          </a:xfrm>
          <a:prstGeom prst="rect">
            <a:avLst/>
          </a:prstGeom>
        </p:spPr>
        <p:txBody>
          <a:bodyPr wrap="square">
            <a:spAutoFit/>
          </a:bodyPr>
          <a:lstStyle/>
          <a:p>
            <a:r>
              <a:rPr lang="en-US" sz="1400" b="1" dirty="0" smtClean="0">
                <a:solidFill>
                  <a:srgbClr val="800000"/>
                </a:solidFill>
                <a:latin typeface="Times"/>
                <a:cs typeface="Times"/>
              </a:rPr>
              <a:t>John </a:t>
            </a:r>
            <a:r>
              <a:rPr lang="en-US" sz="1400" b="1" dirty="0">
                <a:solidFill>
                  <a:srgbClr val="800000"/>
                </a:solidFill>
                <a:latin typeface="Times"/>
                <a:cs typeface="Times"/>
              </a:rPr>
              <a:t>Granville Osborne, MD,</a:t>
            </a:r>
            <a:r>
              <a:rPr lang="en-US" sz="1400" dirty="0">
                <a:solidFill>
                  <a:srgbClr val="800000"/>
                </a:solidFill>
                <a:latin typeface="Times"/>
                <a:cs typeface="Times"/>
              </a:rPr>
              <a:t> </a:t>
            </a:r>
            <a:r>
              <a:rPr lang="en-US" sz="1400" dirty="0">
                <a:latin typeface="Times"/>
                <a:cs typeface="Times"/>
              </a:rPr>
              <a:t>(1872-?) added premed training and a nurses division while serving as the sixth principal (aka president) at Prairie View. In 1918, he hired </a:t>
            </a:r>
            <a:r>
              <a:rPr lang="en-US" sz="1400" b="1" dirty="0">
                <a:latin typeface="Times"/>
                <a:cs typeface="Times"/>
              </a:rPr>
              <a:t>James Madison Franklin, MD,</a:t>
            </a:r>
            <a:r>
              <a:rPr lang="en-US" sz="1400" dirty="0">
                <a:latin typeface="Times"/>
                <a:cs typeface="Times"/>
              </a:rPr>
              <a:t> and asked him to build a new modern hospital at Prairie View</a:t>
            </a:r>
            <a:r>
              <a:rPr lang="en-US" sz="1400" dirty="0" smtClean="0">
                <a:latin typeface="Times"/>
                <a:cs typeface="Times"/>
              </a:rPr>
              <a:t>.</a:t>
            </a:r>
            <a:endParaRPr lang="en-US" sz="1400" dirty="0">
              <a:latin typeface="Times"/>
              <a:cs typeface="Times"/>
            </a:endParaRPr>
          </a:p>
        </p:txBody>
      </p:sp>
      <p:pic>
        <p:nvPicPr>
          <p:cNvPr id="5" name="Picture 4"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3573518" y="2857746"/>
            <a:ext cx="2112580" cy="3539431"/>
          </a:xfrm>
          <a:prstGeom prst="rect">
            <a:avLst/>
          </a:prstGeom>
          <a:noFill/>
        </p:spPr>
        <p:txBody>
          <a:bodyPr wrap="square" rtlCol="0">
            <a:spAutoFit/>
          </a:bodyPr>
          <a:lstStyle/>
          <a:p>
            <a:pPr algn="r"/>
            <a:r>
              <a:rPr lang="en-US" sz="1400" b="1" dirty="0" smtClean="0">
                <a:solidFill>
                  <a:srgbClr val="800000"/>
                </a:solidFill>
                <a:latin typeface="Times"/>
                <a:cs typeface="Times"/>
              </a:rPr>
              <a:t>James </a:t>
            </a:r>
            <a:r>
              <a:rPr lang="en-US" sz="1400" b="1" dirty="0">
                <a:solidFill>
                  <a:srgbClr val="800000"/>
                </a:solidFill>
                <a:latin typeface="Times"/>
                <a:cs typeface="Times"/>
              </a:rPr>
              <a:t>Madison Franklin, MD,</a:t>
            </a:r>
            <a:r>
              <a:rPr lang="en-US" sz="1400" dirty="0">
                <a:solidFill>
                  <a:srgbClr val="800000"/>
                </a:solidFill>
                <a:latin typeface="Times"/>
                <a:cs typeface="Times"/>
              </a:rPr>
              <a:t> </a:t>
            </a:r>
            <a:r>
              <a:rPr lang="en-US" sz="1400" dirty="0">
                <a:latin typeface="Times"/>
                <a:cs typeface="Times"/>
              </a:rPr>
              <a:t>(1884-1967). As resident physician (1919-45) and superintendent of the new hospital that opened in 1929, he established a needed medical internship program with slots sought by medical students nationwide. He also helped establish needed post-graduate medical training for Texas physicians at Prairie View.</a:t>
            </a:r>
          </a:p>
          <a:p>
            <a:pPr algn="r"/>
            <a:endParaRPr lang="en-US" sz="1400" dirty="0">
              <a:latin typeface="Times"/>
              <a:cs typeface="Times"/>
            </a:endParaRPr>
          </a:p>
        </p:txBody>
      </p:sp>
      <p:pic>
        <p:nvPicPr>
          <p:cNvPr id="10" name="Picture 9" descr="Frankli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9216" y="2661287"/>
            <a:ext cx="3048000" cy="3932349"/>
          </a:xfrm>
          <a:prstGeom prst="rect">
            <a:avLst/>
          </a:prstGeom>
          <a:ln w="38100">
            <a:solidFill>
              <a:srgbClr val="FFFFFF"/>
            </a:solidFill>
          </a:ln>
          <a:effectLst>
            <a:outerShdw blurRad="50800" dist="38100" dir="2700000" algn="tl" rotWithShape="0">
              <a:prstClr val="black">
                <a:alpha val="40000"/>
              </a:prstClr>
            </a:outerShdw>
          </a:effectLst>
        </p:spPr>
      </p:pic>
      <p:pic>
        <p:nvPicPr>
          <p:cNvPr id="3" name="Picture 2" descr="John Osborne.jpg"/>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497522" y="743855"/>
            <a:ext cx="2743200" cy="3438144"/>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588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9769" y="689711"/>
            <a:ext cx="3392129" cy="1600438"/>
          </a:xfrm>
          <a:prstGeom prst="rect">
            <a:avLst/>
          </a:prstGeom>
        </p:spPr>
        <p:txBody>
          <a:bodyPr wrap="square">
            <a:spAutoFit/>
          </a:bodyPr>
          <a:lstStyle/>
          <a:p>
            <a:r>
              <a:rPr lang="en-US" sz="1400" b="1" dirty="0" smtClean="0">
                <a:solidFill>
                  <a:srgbClr val="800000"/>
                </a:solidFill>
                <a:latin typeface="Times"/>
                <a:cs typeface="Times"/>
              </a:rPr>
              <a:t>John </a:t>
            </a:r>
            <a:r>
              <a:rPr lang="en-US" sz="1400" b="1" dirty="0">
                <a:solidFill>
                  <a:srgbClr val="800000"/>
                </a:solidFill>
                <a:latin typeface="Times"/>
                <a:cs typeface="Times"/>
              </a:rPr>
              <a:t>Brady Coleman, MD, </a:t>
            </a:r>
            <a:r>
              <a:rPr lang="en-US" sz="1400" dirty="0">
                <a:latin typeface="Times"/>
                <a:cs typeface="Times"/>
              </a:rPr>
              <a:t>(1929-94). The Houston civic leader was the first African-American appointed to the Texas A&amp;M System Board of Regents, serving 1977-89. He saw to it that for the first time, Prairie View received a share of the Permanent University Fund</a:t>
            </a:r>
            <a:r>
              <a:rPr lang="en-US" sz="1400" dirty="0" smtClean="0">
                <a:latin typeface="Times"/>
                <a:cs typeface="Times"/>
              </a:rPr>
              <a:t>.</a:t>
            </a:r>
            <a:endParaRPr lang="en-US" sz="1400" dirty="0">
              <a:latin typeface="Times"/>
              <a:cs typeface="Times"/>
            </a:endParaRPr>
          </a:p>
        </p:txBody>
      </p:sp>
      <p:pic>
        <p:nvPicPr>
          <p:cNvPr id="5" name="Picture 4" descr="C&amp;D b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pic>
        <p:nvPicPr>
          <p:cNvPr id="7" name="Picture 6" descr="Owens cropp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754" y="3538675"/>
            <a:ext cx="4150161" cy="2966670"/>
          </a:xfrm>
          <a:prstGeom prst="rect">
            <a:avLst/>
          </a:prstGeom>
          <a:ln w="38100">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5220390" y="4392815"/>
            <a:ext cx="2104642" cy="2031325"/>
          </a:xfrm>
          <a:prstGeom prst="rect">
            <a:avLst/>
          </a:prstGeom>
          <a:noFill/>
        </p:spPr>
        <p:txBody>
          <a:bodyPr wrap="square" rtlCol="0">
            <a:spAutoFit/>
          </a:bodyPr>
          <a:lstStyle/>
          <a:p>
            <a:r>
              <a:rPr lang="en-US" sz="1400" b="1" dirty="0" smtClean="0">
                <a:solidFill>
                  <a:srgbClr val="800000"/>
                </a:solidFill>
                <a:latin typeface="Times"/>
                <a:cs typeface="Times"/>
              </a:rPr>
              <a:t>Emery </a:t>
            </a:r>
            <a:r>
              <a:rPr lang="en-US" sz="1400" b="1" dirty="0">
                <a:solidFill>
                  <a:srgbClr val="800000"/>
                </a:solidFill>
                <a:latin typeface="Times"/>
                <a:cs typeface="Times"/>
              </a:rPr>
              <a:t>R. Owens, MD,</a:t>
            </a:r>
            <a:r>
              <a:rPr lang="en-US" sz="1400" dirty="0">
                <a:solidFill>
                  <a:srgbClr val="800000"/>
                </a:solidFill>
                <a:latin typeface="Times"/>
                <a:cs typeface="Times"/>
              </a:rPr>
              <a:t> </a:t>
            </a:r>
            <a:r>
              <a:rPr lang="en-US" sz="1400" dirty="0">
                <a:latin typeface="Times"/>
                <a:cs typeface="Times"/>
              </a:rPr>
              <a:t>(1913-1999), was resident physician and director of college health services at Prairie View A&amp;M. In 1971, Dr. Owens was named the health officer for Waller County.</a:t>
            </a:r>
          </a:p>
          <a:p>
            <a:endParaRPr lang="en-US" sz="1400" dirty="0">
              <a:latin typeface="Times"/>
              <a:cs typeface="Times"/>
            </a:endParaRPr>
          </a:p>
        </p:txBody>
      </p:sp>
      <p:pic>
        <p:nvPicPr>
          <p:cNvPr id="6" name="Picture 5" descr="Colema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0558" y="544286"/>
            <a:ext cx="3188028" cy="3298524"/>
          </a:xfrm>
          <a:prstGeom prst="rect">
            <a:avLst/>
          </a:prstGeom>
          <a:ln w="38100">
            <a:solidFill>
              <a:srgbClr val="FFFF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763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mp;D b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3322"/>
            <a:ext cx="9144000" cy="216213"/>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0" y="498928"/>
            <a:ext cx="9144000" cy="830997"/>
          </a:xfrm>
          <a:prstGeom prst="rect">
            <a:avLst/>
          </a:prstGeom>
          <a:noFill/>
        </p:spPr>
        <p:txBody>
          <a:bodyPr wrap="square" rtlCol="0">
            <a:spAutoFit/>
          </a:bodyPr>
          <a:lstStyle/>
          <a:p>
            <a:pPr algn="ctr"/>
            <a:r>
              <a:rPr lang="en-US" sz="2400" dirty="0">
                <a:latin typeface="Times"/>
                <a:cs typeface="Times"/>
              </a:rPr>
              <a:t> </a:t>
            </a:r>
            <a:r>
              <a:rPr lang="en-US" sz="2400" dirty="0" smtClean="0">
                <a:latin typeface="Times"/>
                <a:cs typeface="Times"/>
              </a:rPr>
              <a:t>Trained </a:t>
            </a:r>
            <a:r>
              <a:rPr lang="en-US" sz="2400" dirty="0">
                <a:latin typeface="Times"/>
                <a:cs typeface="Times"/>
              </a:rPr>
              <a:t>Physicians Come to Texas</a:t>
            </a:r>
          </a:p>
          <a:p>
            <a:endParaRPr lang="en-US" sz="2400" dirty="0"/>
          </a:p>
        </p:txBody>
      </p:sp>
      <p:sp>
        <p:nvSpPr>
          <p:cNvPr id="2" name="TextBox 1"/>
          <p:cNvSpPr txBox="1"/>
          <p:nvPr/>
        </p:nvSpPr>
        <p:spPr>
          <a:xfrm>
            <a:off x="126670" y="1123216"/>
            <a:ext cx="3458194" cy="5421993"/>
          </a:xfrm>
          <a:prstGeom prst="rect">
            <a:avLst/>
          </a:prstGeom>
          <a:noFill/>
        </p:spPr>
        <p:txBody>
          <a:bodyPr wrap="square" rtlCol="0">
            <a:spAutoFit/>
          </a:bodyPr>
          <a:lstStyle/>
          <a:p>
            <a:r>
              <a:rPr lang="en-US" baseline="30000" dirty="0">
                <a:solidFill>
                  <a:srgbClr val="800000"/>
                </a:solidFill>
                <a:latin typeface="B Univers 65 Bold"/>
                <a:cs typeface="B Univers 65 Bold"/>
              </a:rPr>
              <a:t>Movement of Black Physicians</a:t>
            </a:r>
          </a:p>
          <a:p>
            <a:endParaRPr lang="en-US" sz="1400" baseline="30000" dirty="0">
              <a:solidFill>
                <a:schemeClr val="accent2">
                  <a:lumMod val="75000"/>
                </a:schemeClr>
              </a:solidFill>
              <a:latin typeface="Univ 65 bold"/>
              <a:cs typeface="Univ 65 bold"/>
            </a:endParaRPr>
          </a:p>
          <a:p>
            <a:r>
              <a:rPr lang="en-US" sz="1600" baseline="30000" dirty="0">
                <a:solidFill>
                  <a:schemeClr val="accent2">
                    <a:lumMod val="75000"/>
                  </a:schemeClr>
                </a:solidFill>
                <a:latin typeface="B Univers 65 Bold"/>
                <a:cs typeface="B Univers 65 Bold"/>
              </a:rPr>
              <a:t>1890</a:t>
            </a:r>
            <a:r>
              <a:rPr lang="en-US" sz="1400" baseline="30000" dirty="0" smtClean="0">
                <a:solidFill>
                  <a:srgbClr val="C00000"/>
                </a:solidFill>
                <a:latin typeface="Univ 65 bold"/>
                <a:cs typeface="Univ 65 bold"/>
              </a:rPr>
              <a:t> </a:t>
            </a:r>
            <a:r>
              <a:rPr lang="en-US" sz="1400" baseline="30000" dirty="0" smtClean="0">
                <a:latin typeface="Univ 65 bold"/>
                <a:cs typeface="Univ 65 bold"/>
              </a:rPr>
              <a:t> </a:t>
            </a:r>
            <a:r>
              <a:rPr lang="en-US" sz="1600" baseline="30000" dirty="0" smtClean="0">
                <a:latin typeface="Times"/>
                <a:cs typeface="Times"/>
              </a:rPr>
              <a:t>At </a:t>
            </a:r>
            <a:r>
              <a:rPr lang="en-US" sz="1600" baseline="30000" dirty="0">
                <a:latin typeface="Times"/>
                <a:cs typeface="Times"/>
              </a:rPr>
              <a:t>least 24 were practicing in Austin, Columbus, Corsicana, Dallas, </a:t>
            </a:r>
            <a:r>
              <a:rPr lang="en-US" sz="1600" baseline="30000" dirty="0" smtClean="0">
                <a:latin typeface="Times"/>
                <a:cs typeface="Times"/>
              </a:rPr>
              <a:t>Denison</a:t>
            </a:r>
            <a:r>
              <a:rPr lang="en-US" sz="1600" baseline="30000" dirty="0">
                <a:latin typeface="Times"/>
                <a:cs typeface="Times"/>
              </a:rPr>
              <a:t>, Galveston, Houston, Marshall, San Antonio, and Waco. </a:t>
            </a:r>
          </a:p>
          <a:p>
            <a:endParaRPr lang="en-US" sz="1050" baseline="30000" dirty="0"/>
          </a:p>
          <a:p>
            <a:r>
              <a:rPr lang="en-US" sz="1600" baseline="30000" dirty="0" smtClean="0">
                <a:solidFill>
                  <a:srgbClr val="800000"/>
                </a:solidFill>
                <a:latin typeface="B Univers 65 Bold"/>
                <a:cs typeface="B Univers 65 Bold"/>
              </a:rPr>
              <a:t>1914</a:t>
            </a:r>
            <a:r>
              <a:rPr lang="en-US" sz="1600" baseline="30000" dirty="0" smtClean="0"/>
              <a:t>  At </a:t>
            </a:r>
            <a:r>
              <a:rPr lang="en-US" sz="1600" baseline="30000" dirty="0">
                <a:latin typeface="Times"/>
                <a:cs typeface="Times"/>
              </a:rPr>
              <a:t>least 104 were practicing in Austin, Bastrop, Bryan, Calvert, Chappell Hill, Clarkesville, Columbus, Corsicana, Cuero, Dallas, Denison, and Denton. Also, Dublin, El Paso, Ennis, Fort Worth, Gainesville, Galveston, Greenville, Hearne, Houston, Hubbard, Jefferson, LaGrange, LaRue, </a:t>
            </a:r>
            <a:r>
              <a:rPr lang="en-US" sz="1600" baseline="30000" dirty="0" err="1">
                <a:latin typeface="Times"/>
                <a:cs typeface="Times"/>
              </a:rPr>
              <a:t>Luling</a:t>
            </a:r>
            <a:r>
              <a:rPr lang="en-US" sz="1600" baseline="30000" dirty="0">
                <a:latin typeface="Times"/>
                <a:cs typeface="Times"/>
              </a:rPr>
              <a:t>, Marlin, Marshall, and </a:t>
            </a:r>
            <a:r>
              <a:rPr lang="en-US" sz="1600" baseline="30000" dirty="0" err="1">
                <a:latin typeface="Times"/>
                <a:cs typeface="Times"/>
              </a:rPr>
              <a:t>Mexia</a:t>
            </a:r>
            <a:r>
              <a:rPr lang="en-US" sz="1600" baseline="30000" dirty="0">
                <a:latin typeface="Times"/>
                <a:cs typeface="Times"/>
              </a:rPr>
              <a:t>, as well as Navasota, Palestine, Port Arthur, San Antonio</a:t>
            </a:r>
            <a:r>
              <a:rPr lang="en-US" sz="1600" baseline="30000" dirty="0" smtClean="0">
                <a:latin typeface="Times"/>
                <a:cs typeface="Times"/>
              </a:rPr>
              <a:t>, Sherman</a:t>
            </a:r>
            <a:r>
              <a:rPr lang="en-US" sz="1600" baseline="30000" dirty="0">
                <a:latin typeface="Times"/>
                <a:cs typeface="Times"/>
              </a:rPr>
              <a:t>, Smithville, </a:t>
            </a:r>
            <a:r>
              <a:rPr lang="en-US" sz="1600" baseline="30000" dirty="0" smtClean="0">
                <a:latin typeface="Times"/>
                <a:cs typeface="Times"/>
              </a:rPr>
              <a:t>Taylor</a:t>
            </a:r>
            <a:r>
              <a:rPr lang="en-US" sz="1600" baseline="30000" dirty="0">
                <a:latin typeface="Times"/>
                <a:cs typeface="Times"/>
              </a:rPr>
              <a:t>, </a:t>
            </a:r>
            <a:r>
              <a:rPr lang="en-US" sz="1600" baseline="30000" dirty="0" smtClean="0">
                <a:latin typeface="Times"/>
                <a:cs typeface="Times"/>
              </a:rPr>
              <a:t>Temple</a:t>
            </a:r>
            <a:r>
              <a:rPr lang="en-US" sz="1600" baseline="30000" dirty="0">
                <a:latin typeface="Times"/>
                <a:cs typeface="Times"/>
              </a:rPr>
              <a:t>, Terrell, Texarkana, Tyler, </a:t>
            </a:r>
            <a:r>
              <a:rPr lang="en-US" sz="1600" baseline="30000" dirty="0" smtClean="0">
                <a:latin typeface="Times"/>
                <a:cs typeface="Times"/>
              </a:rPr>
              <a:t>Victoria,</a:t>
            </a:r>
            <a:r>
              <a:rPr lang="en-US" sz="1600" baseline="30000" dirty="0">
                <a:latin typeface="Times"/>
                <a:cs typeface="Times"/>
              </a:rPr>
              <a:t> </a:t>
            </a:r>
            <a:r>
              <a:rPr lang="en-US" sz="1600" baseline="30000" dirty="0" smtClean="0">
                <a:latin typeface="Times"/>
                <a:cs typeface="Times"/>
              </a:rPr>
              <a:t>Waco, </a:t>
            </a:r>
            <a:r>
              <a:rPr lang="en-US" sz="1600" baseline="30000" dirty="0">
                <a:latin typeface="Times"/>
                <a:cs typeface="Times"/>
              </a:rPr>
              <a:t>Waxahachie, and Yoakum. </a:t>
            </a:r>
          </a:p>
          <a:p>
            <a:endParaRPr lang="en-US" sz="1050" baseline="30000" dirty="0"/>
          </a:p>
          <a:p>
            <a:r>
              <a:rPr lang="en-US" sz="1600" baseline="30000" dirty="0" smtClean="0">
                <a:solidFill>
                  <a:srgbClr val="800000"/>
                </a:solidFill>
                <a:latin typeface="B Univers 65 Bold"/>
                <a:cs typeface="B Univers 65 Bold"/>
              </a:rPr>
              <a:t>1954</a:t>
            </a:r>
            <a:r>
              <a:rPr lang="en-US" sz="1600" baseline="30000" dirty="0" smtClean="0"/>
              <a:t>  </a:t>
            </a:r>
            <a:r>
              <a:rPr lang="en-US" sz="1600" baseline="30000" dirty="0" smtClean="0">
                <a:latin typeface="Times"/>
                <a:cs typeface="Times"/>
              </a:rPr>
              <a:t>At </a:t>
            </a:r>
            <a:r>
              <a:rPr lang="en-US" sz="1600" baseline="30000" dirty="0">
                <a:latin typeface="Times"/>
                <a:cs typeface="Times"/>
              </a:rPr>
              <a:t>least 138 African-American physicians </a:t>
            </a:r>
            <a:r>
              <a:rPr lang="en-US" sz="1600" baseline="30000" dirty="0" smtClean="0">
                <a:latin typeface="Times"/>
                <a:cs typeface="Times"/>
              </a:rPr>
              <a:t>          were </a:t>
            </a:r>
            <a:r>
              <a:rPr lang="en-US" sz="1600" baseline="30000" dirty="0">
                <a:latin typeface="Times"/>
                <a:cs typeface="Times"/>
              </a:rPr>
              <a:t>practicing in Texas, compared with </a:t>
            </a:r>
            <a:r>
              <a:rPr lang="en-US" sz="1600" baseline="30000" dirty="0" smtClean="0">
                <a:latin typeface="Times"/>
                <a:cs typeface="Times"/>
              </a:rPr>
              <a:t>7,012      physicians </a:t>
            </a:r>
            <a:r>
              <a:rPr lang="en-US" sz="1600" baseline="30000" dirty="0">
                <a:latin typeface="Times"/>
                <a:cs typeface="Times"/>
              </a:rPr>
              <a:t>total. They were practicing in Amarillo, Austin, Beaumont, Big Spring, Bryant, Calvert, Clarkesville, Corpus Christi, Corsicana, Crockett, Dallas, and Dennison. Also, El Paso, Fort Worth, Gainesville, Galena Park, Galveston, Hawkins, Houston, Jefferson, Longview, Lubbock, Lufkin, Marlin, Marshall, Midland, Nacogdoches, and Odessa, as well as Orange, Palestine, Paris, Port Arthur, San Angelo, </a:t>
            </a:r>
            <a:r>
              <a:rPr lang="en-US" sz="1600" baseline="30000" dirty="0" smtClean="0">
                <a:latin typeface="Times"/>
                <a:cs typeface="Times"/>
              </a:rPr>
              <a:t>San </a:t>
            </a:r>
            <a:r>
              <a:rPr lang="en-US" sz="1600" baseline="30000" dirty="0">
                <a:latin typeface="Times"/>
                <a:cs typeface="Times"/>
              </a:rPr>
              <a:t>Antonio, Seguin, Smithville, Taylor, Temple, Terrell, Texarkana, Tyler, Victoria, Waco, Wharton, and Wichita Falls. </a:t>
            </a:r>
          </a:p>
          <a:p>
            <a:endParaRPr lang="en-US" sz="1050" baseline="30000" dirty="0"/>
          </a:p>
          <a:p>
            <a:r>
              <a:rPr lang="en-US" sz="1600" baseline="30000" dirty="0" smtClean="0">
                <a:solidFill>
                  <a:srgbClr val="800000"/>
                </a:solidFill>
                <a:latin typeface="B Univers 65 Bold"/>
                <a:cs typeface="B Univers 65 Bold"/>
              </a:rPr>
              <a:t>2004</a:t>
            </a:r>
            <a:r>
              <a:rPr lang="en-US" sz="1600" baseline="30000" dirty="0" smtClean="0"/>
              <a:t>  </a:t>
            </a:r>
            <a:r>
              <a:rPr lang="en-US" sz="1600" baseline="30000" dirty="0" smtClean="0">
                <a:latin typeface="Times"/>
                <a:cs typeface="Times"/>
              </a:rPr>
              <a:t>There </a:t>
            </a:r>
            <a:r>
              <a:rPr lang="en-US" sz="1600" baseline="30000" dirty="0">
                <a:latin typeface="Times"/>
                <a:cs typeface="Times"/>
              </a:rPr>
              <a:t>were 1,617 African-American physicians </a:t>
            </a:r>
            <a:r>
              <a:rPr lang="en-US" sz="1600" baseline="30000" dirty="0" smtClean="0">
                <a:latin typeface="Times"/>
                <a:cs typeface="Times"/>
              </a:rPr>
              <a:t>practicing </a:t>
            </a:r>
            <a:r>
              <a:rPr lang="en-US" sz="1600" baseline="30000" dirty="0">
                <a:latin typeface="Times"/>
                <a:cs typeface="Times"/>
              </a:rPr>
              <a:t>compared with 40,373 physicians in </a:t>
            </a:r>
            <a:r>
              <a:rPr lang="en-US" sz="1600" baseline="30000" dirty="0" smtClean="0">
                <a:latin typeface="Times"/>
                <a:cs typeface="Times"/>
              </a:rPr>
              <a:t>Texas </a:t>
            </a:r>
            <a:r>
              <a:rPr lang="en-US" sz="1600" baseline="30000" dirty="0">
                <a:latin typeface="Times"/>
                <a:cs typeface="Times"/>
              </a:rPr>
              <a:t>total.  </a:t>
            </a:r>
          </a:p>
          <a:p>
            <a:endParaRPr lang="en-US" sz="1600" dirty="0">
              <a:latin typeface="Times"/>
              <a:cs typeface="Times"/>
            </a:endParaRPr>
          </a:p>
        </p:txBody>
      </p:sp>
      <p:pic>
        <p:nvPicPr>
          <p:cNvPr id="3" name="Picture 2" descr="texas map no legend.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769102"/>
            <a:ext cx="6400800" cy="5998464"/>
          </a:xfrm>
          <a:prstGeom prst="rect">
            <a:avLst/>
          </a:prstGeom>
        </p:spPr>
      </p:pic>
      <p:pic>
        <p:nvPicPr>
          <p:cNvPr id="6" name="Picture 5" descr="texas map legend.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0543" y="5533571"/>
            <a:ext cx="399573" cy="907942"/>
          </a:xfrm>
          <a:prstGeom prst="rect">
            <a:avLst/>
          </a:prstGeom>
        </p:spPr>
      </p:pic>
      <p:sp>
        <p:nvSpPr>
          <p:cNvPr id="12" name="TextBox 11"/>
          <p:cNvSpPr txBox="1"/>
          <p:nvPr/>
        </p:nvSpPr>
        <p:spPr>
          <a:xfrm>
            <a:off x="8037286" y="5533571"/>
            <a:ext cx="680357" cy="907941"/>
          </a:xfrm>
          <a:prstGeom prst="rect">
            <a:avLst/>
          </a:prstGeom>
          <a:noFill/>
        </p:spPr>
        <p:txBody>
          <a:bodyPr wrap="square" rtlCol="0">
            <a:spAutoFit/>
          </a:bodyPr>
          <a:lstStyle/>
          <a:p>
            <a:pPr>
              <a:lnSpc>
                <a:spcPct val="150000"/>
              </a:lnSpc>
            </a:pPr>
            <a:r>
              <a:rPr lang="en-US" baseline="30000" dirty="0">
                <a:solidFill>
                  <a:srgbClr val="800000"/>
                </a:solidFill>
                <a:latin typeface="B Univers 65 Bold"/>
                <a:cs typeface="B Univers 65 Bold"/>
              </a:rPr>
              <a:t>1890 </a:t>
            </a:r>
            <a:endParaRPr lang="en-US" baseline="30000" dirty="0" smtClean="0">
              <a:solidFill>
                <a:srgbClr val="800000"/>
              </a:solidFill>
              <a:latin typeface="B Univers 65 Bold"/>
              <a:cs typeface="B Univers 65 Bold"/>
            </a:endParaRPr>
          </a:p>
          <a:p>
            <a:pPr>
              <a:lnSpc>
                <a:spcPct val="150000"/>
              </a:lnSpc>
            </a:pPr>
            <a:r>
              <a:rPr lang="en-US" baseline="30000" dirty="0" smtClean="0">
                <a:solidFill>
                  <a:srgbClr val="800000"/>
                </a:solidFill>
                <a:latin typeface="B Univers 65 Bold"/>
                <a:cs typeface="B Univers 65 Bold"/>
              </a:rPr>
              <a:t>1914</a:t>
            </a:r>
          </a:p>
          <a:p>
            <a:pPr>
              <a:lnSpc>
                <a:spcPct val="150000"/>
              </a:lnSpc>
            </a:pPr>
            <a:r>
              <a:rPr lang="en-US" baseline="30000" dirty="0" smtClean="0">
                <a:solidFill>
                  <a:srgbClr val="800000"/>
                </a:solidFill>
                <a:latin typeface="B Univers 65 Bold"/>
                <a:cs typeface="B Univers 65 Bold"/>
              </a:rPr>
              <a:t>1954</a:t>
            </a:r>
            <a:endParaRPr lang="en-US" dirty="0">
              <a:solidFill>
                <a:srgbClr val="800000"/>
              </a:solidFill>
              <a:latin typeface="B Univers 65 Bold"/>
              <a:cs typeface="B Univers 65 Bold"/>
            </a:endParaRPr>
          </a:p>
        </p:txBody>
      </p:sp>
    </p:spTree>
    <p:extLst>
      <p:ext uri="{BB962C8B-B14F-4D97-AF65-F5344CB8AC3E}">
        <p14:creationId xmlns:p14="http://schemas.microsoft.com/office/powerpoint/2010/main" val="3136331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1469</TotalTime>
  <Words>6120</Words>
  <Application>Microsoft Office PowerPoint</Application>
  <PresentationFormat>On-screen Show (4:3)</PresentationFormat>
  <Paragraphs>228</Paragraphs>
  <Slides>55</Slides>
  <Notes>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Inkwell</vt:lpstr>
      <vt:lpstr>PowerPoint Presentation</vt:lpstr>
      <vt:lpstr>PowerPoint Presentation</vt:lpstr>
      <vt:lpstr>PowerPoint Presentation</vt:lpstr>
      <vt:lpstr>Early Medical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Celusniak</dc:creator>
  <cp:lastModifiedBy>Windows User</cp:lastModifiedBy>
  <cp:revision>154</cp:revision>
  <cp:lastPrinted>2012-01-25T18:24:01Z</cp:lastPrinted>
  <dcterms:created xsi:type="dcterms:W3CDTF">2011-11-21T14:48:56Z</dcterms:created>
  <dcterms:modified xsi:type="dcterms:W3CDTF">2013-01-16T15:23:29Z</dcterms:modified>
</cp:coreProperties>
</file>