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7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96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69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theme/theme2.xml" ContentType="application/vnd.openxmlformats-officedocument.theme+xml"/>
  <Override PartName="/ppt/diagrams/drawing1.xml" ContentType="application/vnd.ms-office.drawingml.diagramDrawing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0" r:id="rId3"/>
  </p:sldMasterIdLst>
  <p:notesMasterIdLst>
    <p:notesMasterId r:id="rId10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4" r:id="rId51"/>
    <p:sldId id="303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59" r:id="rId72"/>
    <p:sldId id="325" r:id="rId73"/>
    <p:sldId id="360" r:id="rId74"/>
    <p:sldId id="327" r:id="rId75"/>
    <p:sldId id="361" r:id="rId76"/>
    <p:sldId id="329" r:id="rId77"/>
    <p:sldId id="355" r:id="rId78"/>
    <p:sldId id="356" r:id="rId79"/>
    <p:sldId id="357" r:id="rId80"/>
    <p:sldId id="358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</p:sldIdLst>
  <p:sldSz cx="9144000" cy="6858000" type="screen4x3"/>
  <p:notesSz cx="6858000" cy="9144000"/>
  <p:defaultTextStyle>
    <a:lvl1pPr defTabSz="457200">
      <a:defRPr>
        <a:latin typeface="Arial"/>
        <a:ea typeface="Arial"/>
        <a:cs typeface="Arial"/>
        <a:sym typeface="Arial"/>
      </a:defRPr>
    </a:lvl1pPr>
    <a:lvl2pPr indent="457200" defTabSz="457200">
      <a:defRPr>
        <a:latin typeface="Arial"/>
        <a:ea typeface="Arial"/>
        <a:cs typeface="Arial"/>
        <a:sym typeface="Arial"/>
      </a:defRPr>
    </a:lvl2pPr>
    <a:lvl3pPr indent="914400" defTabSz="457200">
      <a:defRPr>
        <a:latin typeface="Arial"/>
        <a:ea typeface="Arial"/>
        <a:cs typeface="Arial"/>
        <a:sym typeface="Arial"/>
      </a:defRPr>
    </a:lvl3pPr>
    <a:lvl4pPr indent="1371600" defTabSz="457200">
      <a:defRPr>
        <a:latin typeface="Arial"/>
        <a:ea typeface="Arial"/>
        <a:cs typeface="Arial"/>
        <a:sym typeface="Arial"/>
      </a:defRPr>
    </a:lvl4pPr>
    <a:lvl5pPr indent="1828800" defTabSz="457200">
      <a:defRPr>
        <a:latin typeface="Arial"/>
        <a:ea typeface="Arial"/>
        <a:cs typeface="Arial"/>
        <a:sym typeface="Arial"/>
      </a:defRPr>
    </a:lvl5pPr>
    <a:lvl6pPr indent="2286000" defTabSz="457200">
      <a:defRPr>
        <a:latin typeface="Arial"/>
        <a:ea typeface="Arial"/>
        <a:cs typeface="Arial"/>
        <a:sym typeface="Arial"/>
      </a:defRPr>
    </a:lvl6pPr>
    <a:lvl7pPr indent="2743200" defTabSz="457200">
      <a:defRPr>
        <a:latin typeface="Arial"/>
        <a:ea typeface="Arial"/>
        <a:cs typeface="Arial"/>
        <a:sym typeface="Arial"/>
      </a:defRPr>
    </a:lvl7pPr>
    <a:lvl8pPr indent="3200400" defTabSz="457200">
      <a:defRPr>
        <a:latin typeface="Arial"/>
        <a:ea typeface="Arial"/>
        <a:cs typeface="Arial"/>
        <a:sym typeface="Arial"/>
      </a:defRPr>
    </a:lvl8pPr>
    <a:lvl9pPr indent="3657600" defTabSz="457200">
      <a:defRPr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5E97"/>
          </a:solidFill>
        </a:fill>
      </a:tcStyle>
    </a:wholeTbl>
    <a:band2H>
      <a:tcTxStyle/>
      <a:tcStyle>
        <a:tcBdr/>
        <a:fill>
          <a:solidFill>
            <a:srgbClr val="0076BE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5E97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E7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/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1"/>
          </a:solidFill>
        </a:fill>
      </a:tcStyle>
    </a:wholeTbl>
    <a:band2H>
      <a:tcTxStyle/>
      <a:tcStyle>
        <a:tcBdr/>
        <a:fill>
          <a:solidFill>
            <a:srgbClr val="E6E7E9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A5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A5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A5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EEFA"/>
          </a:solidFill>
        </a:fill>
      </a:tcStyle>
    </a:wholeTbl>
    <a:band2H>
      <a:tcTxStyle/>
      <a:tcStyle>
        <a:tcBdr/>
        <a:fill>
          <a:solidFill>
            <a:srgbClr val="EEF7FC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6D1F2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6D1F2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6D1F2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3CA"/>
          </a:solidFill>
        </a:fill>
      </a:tcStyle>
    </a:wholeTbl>
    <a:band2H>
      <a:tcTxStyle/>
      <a:tcStyle>
        <a:tcBdr/>
        <a:fill>
          <a:solidFill>
            <a:srgbClr val="FFF9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F00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F00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F0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2A5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2A5F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27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tableStyles" Target="tableStyle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notesMaster" Target="notesMasters/notesMaster1.xml"/><Relationship Id="rId108" Type="http://schemas.openxmlformats.org/officeDocument/2006/relationships/customXml" Target="../customXml/item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customXml" Target="../customXml/item2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customXml" Target="../customXml/item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099420-3F83-4553-BA4B-C8918465A563}" type="doc">
      <dgm:prSet loTypeId="urn:microsoft.com/office/officeart/2005/8/layout/process3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B32D952A-91B6-4286-B72A-E2F1FAB4EE85}">
      <dgm:prSet phldrT="[Text]"/>
      <dgm:spPr/>
      <dgm:t>
        <a:bodyPr/>
        <a:lstStyle/>
        <a:p>
          <a:r>
            <a:rPr lang="en-US" dirty="0" smtClean="0"/>
            <a:t>Pre Puberty Suppression</a:t>
          </a:r>
          <a:endParaRPr lang="en-US" dirty="0"/>
        </a:p>
      </dgm:t>
    </dgm:pt>
    <dgm:pt modelId="{E7DAEA02-724E-417E-A305-00E1CDE0AE68}" type="parTrans" cxnId="{8420305A-9EBE-4C2B-8FBF-9D468C7C0EC8}">
      <dgm:prSet/>
      <dgm:spPr/>
      <dgm:t>
        <a:bodyPr/>
        <a:lstStyle/>
        <a:p>
          <a:endParaRPr lang="en-US"/>
        </a:p>
      </dgm:t>
    </dgm:pt>
    <dgm:pt modelId="{F41F5FCE-2FAF-47DD-9722-61F37D239F32}" type="sibTrans" cxnId="{8420305A-9EBE-4C2B-8FBF-9D468C7C0EC8}">
      <dgm:prSet/>
      <dgm:spPr/>
      <dgm:t>
        <a:bodyPr/>
        <a:lstStyle/>
        <a:p>
          <a:endParaRPr lang="en-US" dirty="0"/>
        </a:p>
      </dgm:t>
    </dgm:pt>
    <dgm:pt modelId="{AF51BFD3-4DEF-4709-8A44-2C554321CE41}">
      <dgm:prSet phldrT="[Text]"/>
      <dgm:spPr/>
      <dgm:t>
        <a:bodyPr/>
        <a:lstStyle/>
        <a:p>
          <a:r>
            <a:rPr lang="en-US" dirty="0" smtClean="0"/>
            <a:t>Mean Age 13.6	</a:t>
          </a:r>
          <a:endParaRPr lang="en-US" dirty="0"/>
        </a:p>
      </dgm:t>
    </dgm:pt>
    <dgm:pt modelId="{D0427AE8-1005-4829-9136-DFEA7641A97E}" type="parTrans" cxnId="{E2DFDAB8-396D-4E45-ABE0-D3EA1FC12723}">
      <dgm:prSet/>
      <dgm:spPr/>
      <dgm:t>
        <a:bodyPr/>
        <a:lstStyle/>
        <a:p>
          <a:endParaRPr lang="en-US"/>
        </a:p>
      </dgm:t>
    </dgm:pt>
    <dgm:pt modelId="{6EBC58D6-5AD1-4E02-9AF4-66970FF55181}" type="sibTrans" cxnId="{E2DFDAB8-396D-4E45-ABE0-D3EA1FC12723}">
      <dgm:prSet/>
      <dgm:spPr/>
      <dgm:t>
        <a:bodyPr/>
        <a:lstStyle/>
        <a:p>
          <a:endParaRPr lang="en-US"/>
        </a:p>
      </dgm:t>
    </dgm:pt>
    <dgm:pt modelId="{04F9874E-9C59-4D38-B7AB-0A03E7D86DBA}">
      <dgm:prSet phldrT="[Text]"/>
      <dgm:spPr/>
      <dgm:t>
        <a:bodyPr/>
        <a:lstStyle/>
        <a:p>
          <a:r>
            <a:rPr lang="en-US" dirty="0" smtClean="0"/>
            <a:t>Cross-sex Hormone Therapy</a:t>
          </a:r>
          <a:endParaRPr lang="en-US" dirty="0"/>
        </a:p>
      </dgm:t>
    </dgm:pt>
    <dgm:pt modelId="{190053F8-F768-4505-BD76-92C4169C1D2E}" type="parTrans" cxnId="{3EC02AC7-D858-4F6E-B2BA-8BEE298BD233}">
      <dgm:prSet/>
      <dgm:spPr/>
      <dgm:t>
        <a:bodyPr/>
        <a:lstStyle/>
        <a:p>
          <a:endParaRPr lang="en-US"/>
        </a:p>
      </dgm:t>
    </dgm:pt>
    <dgm:pt modelId="{229E76A3-2605-4EE0-9C36-14D07732C8F1}" type="sibTrans" cxnId="{3EC02AC7-D858-4F6E-B2BA-8BEE298BD233}">
      <dgm:prSet/>
      <dgm:spPr/>
      <dgm:t>
        <a:bodyPr/>
        <a:lstStyle/>
        <a:p>
          <a:endParaRPr lang="en-US" dirty="0"/>
        </a:p>
      </dgm:t>
    </dgm:pt>
    <dgm:pt modelId="{3F7C6EDF-6D5D-4BB9-AB06-59688CA2393C}">
      <dgm:prSet phldrT="[Text]"/>
      <dgm:spPr/>
      <dgm:t>
        <a:bodyPr/>
        <a:lstStyle/>
        <a:p>
          <a:r>
            <a:rPr lang="en-US" dirty="0" smtClean="0"/>
            <a:t>Mean age 16.7</a:t>
          </a:r>
          <a:endParaRPr lang="en-US" dirty="0"/>
        </a:p>
      </dgm:t>
    </dgm:pt>
    <dgm:pt modelId="{DAC27B9A-CAA5-484D-A3F8-971AF93ECA17}" type="parTrans" cxnId="{9D8297B3-CBF3-4614-8541-49B3CC936C7F}">
      <dgm:prSet/>
      <dgm:spPr/>
      <dgm:t>
        <a:bodyPr/>
        <a:lstStyle/>
        <a:p>
          <a:endParaRPr lang="en-US"/>
        </a:p>
      </dgm:t>
    </dgm:pt>
    <dgm:pt modelId="{B0608802-633B-49CD-8ACD-4FAE5D5CCF30}" type="sibTrans" cxnId="{9D8297B3-CBF3-4614-8541-49B3CC936C7F}">
      <dgm:prSet/>
      <dgm:spPr/>
      <dgm:t>
        <a:bodyPr/>
        <a:lstStyle/>
        <a:p>
          <a:endParaRPr lang="en-US"/>
        </a:p>
      </dgm:t>
    </dgm:pt>
    <dgm:pt modelId="{9AA1AD7C-1EFF-4EF7-8DC7-1D235ACEAA71}">
      <dgm:prSet phldrT="[Text]"/>
      <dgm:spPr/>
      <dgm:t>
        <a:bodyPr/>
        <a:lstStyle/>
        <a:p>
          <a:r>
            <a:rPr lang="en-US" dirty="0" smtClean="0"/>
            <a:t>≥ 1 Year After GRA</a:t>
          </a:r>
          <a:endParaRPr lang="en-US" dirty="0"/>
        </a:p>
      </dgm:t>
    </dgm:pt>
    <dgm:pt modelId="{E0169547-D012-4E68-99E9-9769F0131712}" type="parTrans" cxnId="{24C0A2FE-1F4D-4FE4-8D65-51FAA7A111FF}">
      <dgm:prSet/>
      <dgm:spPr/>
      <dgm:t>
        <a:bodyPr/>
        <a:lstStyle/>
        <a:p>
          <a:endParaRPr lang="en-US"/>
        </a:p>
      </dgm:t>
    </dgm:pt>
    <dgm:pt modelId="{A9DE8578-340C-44DA-98C1-3CC62523E014}" type="sibTrans" cxnId="{24C0A2FE-1F4D-4FE4-8D65-51FAA7A111FF}">
      <dgm:prSet/>
      <dgm:spPr/>
      <dgm:t>
        <a:bodyPr/>
        <a:lstStyle/>
        <a:p>
          <a:endParaRPr lang="en-US"/>
        </a:p>
      </dgm:t>
    </dgm:pt>
    <dgm:pt modelId="{A4114B7C-4B79-461C-B577-A9F08E47F79C}">
      <dgm:prSet phldrT="[Text]"/>
      <dgm:spPr/>
      <dgm:t>
        <a:bodyPr/>
        <a:lstStyle/>
        <a:p>
          <a:r>
            <a:rPr lang="en-US" dirty="0" smtClean="0"/>
            <a:t>Mean age 20.7</a:t>
          </a:r>
          <a:endParaRPr lang="en-US" dirty="0"/>
        </a:p>
      </dgm:t>
    </dgm:pt>
    <dgm:pt modelId="{1384D7A9-A0BA-4401-8733-DCA98EC31D74}" type="parTrans" cxnId="{7928D3DF-C1E5-472B-9380-78C32FC03574}">
      <dgm:prSet/>
      <dgm:spPr/>
      <dgm:t>
        <a:bodyPr/>
        <a:lstStyle/>
        <a:p>
          <a:endParaRPr lang="en-US"/>
        </a:p>
      </dgm:t>
    </dgm:pt>
    <dgm:pt modelId="{C5CA6397-6596-4FA3-BDB7-A7336E1050A4}" type="sibTrans" cxnId="{7928D3DF-C1E5-472B-9380-78C32FC03574}">
      <dgm:prSet/>
      <dgm:spPr/>
      <dgm:t>
        <a:bodyPr/>
        <a:lstStyle/>
        <a:p>
          <a:endParaRPr lang="en-US"/>
        </a:p>
      </dgm:t>
    </dgm:pt>
    <dgm:pt modelId="{594B7472-49B8-4719-90B8-4A2FA7BA9376}" type="pres">
      <dgm:prSet presAssocID="{E3099420-3F83-4553-BA4B-C8918465A56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B3DCB2-305B-4FDB-BC7F-B951CD864509}" type="pres">
      <dgm:prSet presAssocID="{B32D952A-91B6-4286-B72A-E2F1FAB4EE85}" presName="composite" presStyleCnt="0"/>
      <dgm:spPr/>
    </dgm:pt>
    <dgm:pt modelId="{CCDD8B01-0FB4-4808-962B-52385EFB34DA}" type="pres">
      <dgm:prSet presAssocID="{B32D952A-91B6-4286-B72A-E2F1FAB4EE85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466BC8-1945-4A95-B980-E67502106E4D}" type="pres">
      <dgm:prSet presAssocID="{B32D952A-91B6-4286-B72A-E2F1FAB4EE85}" presName="parSh" presStyleLbl="node1" presStyleIdx="0" presStyleCnt="3"/>
      <dgm:spPr/>
      <dgm:t>
        <a:bodyPr/>
        <a:lstStyle/>
        <a:p>
          <a:endParaRPr lang="en-US"/>
        </a:p>
      </dgm:t>
    </dgm:pt>
    <dgm:pt modelId="{49E69A8C-21EB-4831-A0F1-0D56EBCF0AA8}" type="pres">
      <dgm:prSet presAssocID="{B32D952A-91B6-4286-B72A-E2F1FAB4EE85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7D2460-6171-4CCB-A6E6-B079622D2A08}" type="pres">
      <dgm:prSet presAssocID="{F41F5FCE-2FAF-47DD-9722-61F37D239F32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7E32E4E-17D2-4B39-A731-0C47C3A9C96D}" type="pres">
      <dgm:prSet presAssocID="{F41F5FCE-2FAF-47DD-9722-61F37D239F32}" presName="connTx" presStyleLbl="sibTrans2D1" presStyleIdx="0" presStyleCnt="2"/>
      <dgm:spPr/>
      <dgm:t>
        <a:bodyPr/>
        <a:lstStyle/>
        <a:p>
          <a:endParaRPr lang="en-US"/>
        </a:p>
      </dgm:t>
    </dgm:pt>
    <dgm:pt modelId="{99437064-ECF6-46CC-ABFE-B84864B57712}" type="pres">
      <dgm:prSet presAssocID="{04F9874E-9C59-4D38-B7AB-0A03E7D86DBA}" presName="composite" presStyleCnt="0"/>
      <dgm:spPr/>
    </dgm:pt>
    <dgm:pt modelId="{D6470137-6244-42EF-B6B8-255BA6F7D380}" type="pres">
      <dgm:prSet presAssocID="{04F9874E-9C59-4D38-B7AB-0A03E7D86DBA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D2FFDB-0325-4DE5-BE25-09E181093A69}" type="pres">
      <dgm:prSet presAssocID="{04F9874E-9C59-4D38-B7AB-0A03E7D86DBA}" presName="parSh" presStyleLbl="node1" presStyleIdx="1" presStyleCnt="3"/>
      <dgm:spPr/>
      <dgm:t>
        <a:bodyPr/>
        <a:lstStyle/>
        <a:p>
          <a:endParaRPr lang="en-US"/>
        </a:p>
      </dgm:t>
    </dgm:pt>
    <dgm:pt modelId="{03A44A4E-705C-4FC1-8F43-CE514FBA9044}" type="pres">
      <dgm:prSet presAssocID="{04F9874E-9C59-4D38-B7AB-0A03E7D86DBA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8F77CC-BE88-4525-BF94-DAB181E1EA7C}" type="pres">
      <dgm:prSet presAssocID="{229E76A3-2605-4EE0-9C36-14D07732C8F1}" presName="sibTrans" presStyleLbl="sibTrans2D1" presStyleIdx="1" presStyleCnt="2"/>
      <dgm:spPr/>
      <dgm:t>
        <a:bodyPr/>
        <a:lstStyle/>
        <a:p>
          <a:endParaRPr lang="en-US"/>
        </a:p>
      </dgm:t>
    </dgm:pt>
    <dgm:pt modelId="{F4101ECE-C8EE-4114-9165-1695527D8B36}" type="pres">
      <dgm:prSet presAssocID="{229E76A3-2605-4EE0-9C36-14D07732C8F1}" presName="connTx" presStyleLbl="sibTrans2D1" presStyleIdx="1" presStyleCnt="2"/>
      <dgm:spPr/>
      <dgm:t>
        <a:bodyPr/>
        <a:lstStyle/>
        <a:p>
          <a:endParaRPr lang="en-US"/>
        </a:p>
      </dgm:t>
    </dgm:pt>
    <dgm:pt modelId="{BAB2FA48-19EE-444C-80D5-7D19E8C111B1}" type="pres">
      <dgm:prSet presAssocID="{9AA1AD7C-1EFF-4EF7-8DC7-1D235ACEAA71}" presName="composite" presStyleCnt="0"/>
      <dgm:spPr/>
    </dgm:pt>
    <dgm:pt modelId="{D11D95E7-891D-4B17-9066-33E5BD78B411}" type="pres">
      <dgm:prSet presAssocID="{9AA1AD7C-1EFF-4EF7-8DC7-1D235ACEAA71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14908C-63A7-4C40-B7C7-CAEDCCC343BD}" type="pres">
      <dgm:prSet presAssocID="{9AA1AD7C-1EFF-4EF7-8DC7-1D235ACEAA71}" presName="parSh" presStyleLbl="node1" presStyleIdx="2" presStyleCnt="3"/>
      <dgm:spPr/>
      <dgm:t>
        <a:bodyPr/>
        <a:lstStyle/>
        <a:p>
          <a:endParaRPr lang="en-US"/>
        </a:p>
      </dgm:t>
    </dgm:pt>
    <dgm:pt modelId="{A713246A-A487-4CBC-AC70-C243109545BB}" type="pres">
      <dgm:prSet presAssocID="{9AA1AD7C-1EFF-4EF7-8DC7-1D235ACEAA71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48A79F-1676-40B0-9FA6-B77C7C2E6EF4}" type="presOf" srcId="{F41F5FCE-2FAF-47DD-9722-61F37D239F32}" destId="{17E32E4E-17D2-4B39-A731-0C47C3A9C96D}" srcOrd="1" destOrd="0" presId="urn:microsoft.com/office/officeart/2005/8/layout/process3"/>
    <dgm:cxn modelId="{269D6501-507D-413A-8A38-78C589F2C856}" type="presOf" srcId="{3F7C6EDF-6D5D-4BB9-AB06-59688CA2393C}" destId="{03A44A4E-705C-4FC1-8F43-CE514FBA9044}" srcOrd="0" destOrd="0" presId="urn:microsoft.com/office/officeart/2005/8/layout/process3"/>
    <dgm:cxn modelId="{7928D3DF-C1E5-472B-9380-78C32FC03574}" srcId="{9AA1AD7C-1EFF-4EF7-8DC7-1D235ACEAA71}" destId="{A4114B7C-4B79-461C-B577-A9F08E47F79C}" srcOrd="0" destOrd="0" parTransId="{1384D7A9-A0BA-4401-8733-DCA98EC31D74}" sibTransId="{C5CA6397-6596-4FA3-BDB7-A7336E1050A4}"/>
    <dgm:cxn modelId="{F629B4C7-2CEA-470C-A9DB-860EAC83D329}" type="presOf" srcId="{F41F5FCE-2FAF-47DD-9722-61F37D239F32}" destId="{C97D2460-6171-4CCB-A6E6-B079622D2A08}" srcOrd="0" destOrd="0" presId="urn:microsoft.com/office/officeart/2005/8/layout/process3"/>
    <dgm:cxn modelId="{3EC02AC7-D858-4F6E-B2BA-8BEE298BD233}" srcId="{E3099420-3F83-4553-BA4B-C8918465A563}" destId="{04F9874E-9C59-4D38-B7AB-0A03E7D86DBA}" srcOrd="1" destOrd="0" parTransId="{190053F8-F768-4505-BD76-92C4169C1D2E}" sibTransId="{229E76A3-2605-4EE0-9C36-14D07732C8F1}"/>
    <dgm:cxn modelId="{82C970AC-7781-490E-BC4A-4F0E02B551E1}" type="presOf" srcId="{04F9874E-9C59-4D38-B7AB-0A03E7D86DBA}" destId="{D6470137-6244-42EF-B6B8-255BA6F7D380}" srcOrd="0" destOrd="0" presId="urn:microsoft.com/office/officeart/2005/8/layout/process3"/>
    <dgm:cxn modelId="{594A27D8-04CB-46EE-93EA-B4EF22CADCD3}" type="presOf" srcId="{9AA1AD7C-1EFF-4EF7-8DC7-1D235ACEAA71}" destId="{D11D95E7-891D-4B17-9066-33E5BD78B411}" srcOrd="0" destOrd="0" presId="urn:microsoft.com/office/officeart/2005/8/layout/process3"/>
    <dgm:cxn modelId="{A6032B81-56F8-4A45-821B-B7CB415140B5}" type="presOf" srcId="{229E76A3-2605-4EE0-9C36-14D07732C8F1}" destId="{1E8F77CC-BE88-4525-BF94-DAB181E1EA7C}" srcOrd="0" destOrd="0" presId="urn:microsoft.com/office/officeart/2005/8/layout/process3"/>
    <dgm:cxn modelId="{A0633565-7EAB-4D6C-9A01-52ED5E9E0BBA}" type="presOf" srcId="{229E76A3-2605-4EE0-9C36-14D07732C8F1}" destId="{F4101ECE-C8EE-4114-9165-1695527D8B36}" srcOrd="1" destOrd="0" presId="urn:microsoft.com/office/officeart/2005/8/layout/process3"/>
    <dgm:cxn modelId="{24C0A2FE-1F4D-4FE4-8D65-51FAA7A111FF}" srcId="{E3099420-3F83-4553-BA4B-C8918465A563}" destId="{9AA1AD7C-1EFF-4EF7-8DC7-1D235ACEAA71}" srcOrd="2" destOrd="0" parTransId="{E0169547-D012-4E68-99E9-9769F0131712}" sibTransId="{A9DE8578-340C-44DA-98C1-3CC62523E014}"/>
    <dgm:cxn modelId="{16A42CD7-76AF-4F32-A52D-652B3FE5CCE2}" type="presOf" srcId="{B32D952A-91B6-4286-B72A-E2F1FAB4EE85}" destId="{CCDD8B01-0FB4-4808-962B-52385EFB34DA}" srcOrd="0" destOrd="0" presId="urn:microsoft.com/office/officeart/2005/8/layout/process3"/>
    <dgm:cxn modelId="{219E8C62-D871-43DA-9C6D-076A97F0492B}" type="presOf" srcId="{9AA1AD7C-1EFF-4EF7-8DC7-1D235ACEAA71}" destId="{3114908C-63A7-4C40-B7C7-CAEDCCC343BD}" srcOrd="1" destOrd="0" presId="urn:microsoft.com/office/officeart/2005/8/layout/process3"/>
    <dgm:cxn modelId="{E2DFDAB8-396D-4E45-ABE0-D3EA1FC12723}" srcId="{B32D952A-91B6-4286-B72A-E2F1FAB4EE85}" destId="{AF51BFD3-4DEF-4709-8A44-2C554321CE41}" srcOrd="0" destOrd="0" parTransId="{D0427AE8-1005-4829-9136-DFEA7641A97E}" sibTransId="{6EBC58D6-5AD1-4E02-9AF4-66970FF55181}"/>
    <dgm:cxn modelId="{C36B2096-72A0-47C8-8380-4CF3A2182E12}" type="presOf" srcId="{04F9874E-9C59-4D38-B7AB-0A03E7D86DBA}" destId="{B6D2FFDB-0325-4DE5-BE25-09E181093A69}" srcOrd="1" destOrd="0" presId="urn:microsoft.com/office/officeart/2005/8/layout/process3"/>
    <dgm:cxn modelId="{7D8B1BAD-FCF4-4841-92AC-D88E6FF56409}" type="presOf" srcId="{AF51BFD3-4DEF-4709-8A44-2C554321CE41}" destId="{49E69A8C-21EB-4831-A0F1-0D56EBCF0AA8}" srcOrd="0" destOrd="0" presId="urn:microsoft.com/office/officeart/2005/8/layout/process3"/>
    <dgm:cxn modelId="{6181B942-A63A-4ADD-95B7-77B5FF96E113}" type="presOf" srcId="{B32D952A-91B6-4286-B72A-E2F1FAB4EE85}" destId="{9B466BC8-1945-4A95-B980-E67502106E4D}" srcOrd="1" destOrd="0" presId="urn:microsoft.com/office/officeart/2005/8/layout/process3"/>
    <dgm:cxn modelId="{A302914A-59E3-4BB4-A1A3-5B514FD02F26}" type="presOf" srcId="{A4114B7C-4B79-461C-B577-A9F08E47F79C}" destId="{A713246A-A487-4CBC-AC70-C243109545BB}" srcOrd="0" destOrd="0" presId="urn:microsoft.com/office/officeart/2005/8/layout/process3"/>
    <dgm:cxn modelId="{8420305A-9EBE-4C2B-8FBF-9D468C7C0EC8}" srcId="{E3099420-3F83-4553-BA4B-C8918465A563}" destId="{B32D952A-91B6-4286-B72A-E2F1FAB4EE85}" srcOrd="0" destOrd="0" parTransId="{E7DAEA02-724E-417E-A305-00E1CDE0AE68}" sibTransId="{F41F5FCE-2FAF-47DD-9722-61F37D239F32}"/>
    <dgm:cxn modelId="{C1F03632-0A4E-4227-A3DC-FC04FF78FC4E}" type="presOf" srcId="{E3099420-3F83-4553-BA4B-C8918465A563}" destId="{594B7472-49B8-4719-90B8-4A2FA7BA9376}" srcOrd="0" destOrd="0" presId="urn:microsoft.com/office/officeart/2005/8/layout/process3"/>
    <dgm:cxn modelId="{9D8297B3-CBF3-4614-8541-49B3CC936C7F}" srcId="{04F9874E-9C59-4D38-B7AB-0A03E7D86DBA}" destId="{3F7C6EDF-6D5D-4BB9-AB06-59688CA2393C}" srcOrd="0" destOrd="0" parTransId="{DAC27B9A-CAA5-484D-A3F8-971AF93ECA17}" sibTransId="{B0608802-633B-49CD-8ACD-4FAE5D5CCF30}"/>
    <dgm:cxn modelId="{77AE58B7-8B6F-4924-81DD-5E9D37D47F59}" type="presParOf" srcId="{594B7472-49B8-4719-90B8-4A2FA7BA9376}" destId="{57B3DCB2-305B-4FDB-BC7F-B951CD864509}" srcOrd="0" destOrd="0" presId="urn:microsoft.com/office/officeart/2005/8/layout/process3"/>
    <dgm:cxn modelId="{3B1975E6-9DA2-4443-A870-D333315D8438}" type="presParOf" srcId="{57B3DCB2-305B-4FDB-BC7F-B951CD864509}" destId="{CCDD8B01-0FB4-4808-962B-52385EFB34DA}" srcOrd="0" destOrd="0" presId="urn:microsoft.com/office/officeart/2005/8/layout/process3"/>
    <dgm:cxn modelId="{67A1E50B-9B1C-4BC0-98A4-7E7FC696814A}" type="presParOf" srcId="{57B3DCB2-305B-4FDB-BC7F-B951CD864509}" destId="{9B466BC8-1945-4A95-B980-E67502106E4D}" srcOrd="1" destOrd="0" presId="urn:microsoft.com/office/officeart/2005/8/layout/process3"/>
    <dgm:cxn modelId="{3B521245-E779-422B-B297-780051FA004F}" type="presParOf" srcId="{57B3DCB2-305B-4FDB-BC7F-B951CD864509}" destId="{49E69A8C-21EB-4831-A0F1-0D56EBCF0AA8}" srcOrd="2" destOrd="0" presId="urn:microsoft.com/office/officeart/2005/8/layout/process3"/>
    <dgm:cxn modelId="{6124DAB4-D82B-4C5F-A1A0-8E73DA742043}" type="presParOf" srcId="{594B7472-49B8-4719-90B8-4A2FA7BA9376}" destId="{C97D2460-6171-4CCB-A6E6-B079622D2A08}" srcOrd="1" destOrd="0" presId="urn:microsoft.com/office/officeart/2005/8/layout/process3"/>
    <dgm:cxn modelId="{4B438F07-53BA-4D5A-B0C0-C4698ED15A4A}" type="presParOf" srcId="{C97D2460-6171-4CCB-A6E6-B079622D2A08}" destId="{17E32E4E-17D2-4B39-A731-0C47C3A9C96D}" srcOrd="0" destOrd="0" presId="urn:microsoft.com/office/officeart/2005/8/layout/process3"/>
    <dgm:cxn modelId="{AF770DBA-B868-4399-A00C-3C065F8118C5}" type="presParOf" srcId="{594B7472-49B8-4719-90B8-4A2FA7BA9376}" destId="{99437064-ECF6-46CC-ABFE-B84864B57712}" srcOrd="2" destOrd="0" presId="urn:microsoft.com/office/officeart/2005/8/layout/process3"/>
    <dgm:cxn modelId="{FC7FC92C-A170-4346-8C40-75227BBF0525}" type="presParOf" srcId="{99437064-ECF6-46CC-ABFE-B84864B57712}" destId="{D6470137-6244-42EF-B6B8-255BA6F7D380}" srcOrd="0" destOrd="0" presId="urn:microsoft.com/office/officeart/2005/8/layout/process3"/>
    <dgm:cxn modelId="{612FEA31-9FE8-492B-BF4D-03EAC788A88D}" type="presParOf" srcId="{99437064-ECF6-46CC-ABFE-B84864B57712}" destId="{B6D2FFDB-0325-4DE5-BE25-09E181093A69}" srcOrd="1" destOrd="0" presId="urn:microsoft.com/office/officeart/2005/8/layout/process3"/>
    <dgm:cxn modelId="{7288B087-1DE7-446E-AD22-91423CA96D1F}" type="presParOf" srcId="{99437064-ECF6-46CC-ABFE-B84864B57712}" destId="{03A44A4E-705C-4FC1-8F43-CE514FBA9044}" srcOrd="2" destOrd="0" presId="urn:microsoft.com/office/officeart/2005/8/layout/process3"/>
    <dgm:cxn modelId="{3B1A404B-3417-43EA-821B-725CE6C48941}" type="presParOf" srcId="{594B7472-49B8-4719-90B8-4A2FA7BA9376}" destId="{1E8F77CC-BE88-4525-BF94-DAB181E1EA7C}" srcOrd="3" destOrd="0" presId="urn:microsoft.com/office/officeart/2005/8/layout/process3"/>
    <dgm:cxn modelId="{00ADA11A-EF80-4D2E-891C-966345FB0546}" type="presParOf" srcId="{1E8F77CC-BE88-4525-BF94-DAB181E1EA7C}" destId="{F4101ECE-C8EE-4114-9165-1695527D8B36}" srcOrd="0" destOrd="0" presId="urn:microsoft.com/office/officeart/2005/8/layout/process3"/>
    <dgm:cxn modelId="{A39F5FE0-656A-43C7-A18A-A6218AE8E8F1}" type="presParOf" srcId="{594B7472-49B8-4719-90B8-4A2FA7BA9376}" destId="{BAB2FA48-19EE-444C-80D5-7D19E8C111B1}" srcOrd="4" destOrd="0" presId="urn:microsoft.com/office/officeart/2005/8/layout/process3"/>
    <dgm:cxn modelId="{61C14168-76FB-489A-9B8C-EDEF032D9D88}" type="presParOf" srcId="{BAB2FA48-19EE-444C-80D5-7D19E8C111B1}" destId="{D11D95E7-891D-4B17-9066-33E5BD78B411}" srcOrd="0" destOrd="0" presId="urn:microsoft.com/office/officeart/2005/8/layout/process3"/>
    <dgm:cxn modelId="{C3FC0146-C397-4E99-BC27-5EE140227B4C}" type="presParOf" srcId="{BAB2FA48-19EE-444C-80D5-7D19E8C111B1}" destId="{3114908C-63A7-4C40-B7C7-CAEDCCC343BD}" srcOrd="1" destOrd="0" presId="urn:microsoft.com/office/officeart/2005/8/layout/process3"/>
    <dgm:cxn modelId="{539FF16F-72E5-49B3-9DAF-5425A175F082}" type="presParOf" srcId="{BAB2FA48-19EE-444C-80D5-7D19E8C111B1}" destId="{A713246A-A487-4CBC-AC70-C243109545B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33637694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springer.com/article/10.1007/s10803-010-0935-9/fulltext.html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Title: Across the Spectrum: Ethical Considerations of the Transgender Youth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Objectives: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1. Discuss available resources for pediatric providers in order to treat or care for transgender youth.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 b="1">
                <a:latin typeface="Calibri"/>
                <a:ea typeface="Calibri"/>
                <a:cs typeface="Calibri"/>
                <a:sym typeface="Calibri"/>
              </a:rPr>
              <a:t>2. Discuss the current ethical issues of gender affirmation and transition, physically and emotionally in the transgender youth.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 b="1">
                <a:latin typeface="Calibri"/>
                <a:ea typeface="Calibri"/>
                <a:cs typeface="Calibri"/>
                <a:sym typeface="Calibri"/>
              </a:rPr>
              <a:t>3. Raise awareness and sensitivity in physicians and their health care teams by reviewing perspectives, the various cultural and social elements, and the philosophical issues associated with transgendered youth.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61905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/>
          </a:p>
        </p:txBody>
      </p:sp>
    </p:spTree>
    <p:extLst>
      <p:ext uri="{BB962C8B-B14F-4D97-AF65-F5344CB8AC3E}">
        <p14:creationId xmlns:p14="http://schemas.microsoft.com/office/powerpoint/2010/main" val="2889212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lvl="0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Isolation </a:t>
            </a:r>
          </a:p>
          <a:p>
            <a:pPr marL="628650" lvl="1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Many transgender/gender-nonconforming youth have the perception of being completely alone and misunderstood.</a:t>
            </a:r>
          </a:p>
          <a:p>
            <a:pPr marL="628650" lvl="1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The authors of one study note that social stressors and ostracism from peers can explain a large amount of the depression experienced by transgender individuals. </a:t>
            </a:r>
          </a:p>
          <a:p>
            <a:pPr marL="171450" lvl="1" indent="28575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sz="12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Budge, S. L., Adelson, J. L., &amp; Howard, K. A. S. (2013). Anxiety and depression in transgender individuals: The roles of transition status, loss, social support, and coping. </a:t>
            </a:r>
            <a:r>
              <a:rPr sz="1200" i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Journal of Consulting and Clinical Psychology</a:t>
            </a:r>
            <a:r>
              <a:rPr sz="12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, 81(3), 545-557.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Social Anxiety </a:t>
            </a:r>
          </a:p>
          <a:p>
            <a:pPr marL="171450" lvl="0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Discrimination &amp; Harassment</a:t>
            </a:r>
          </a:p>
          <a:p>
            <a:pPr marL="628650" lvl="1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About 2/3 of LGBT students reported having been sexually harassed (e.g. sexual remarks being made or being touched inappropriately) in school in the past year</a:t>
            </a:r>
          </a:p>
          <a:p>
            <a:pPr marL="171450" lvl="1" indent="28575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	PFLAG New York City. </a:t>
            </a:r>
            <a:r>
              <a:rPr sz="1200" i="1">
                <a:latin typeface="Calibri"/>
                <a:ea typeface="Calibri"/>
                <a:cs typeface="Calibri"/>
                <a:sym typeface="Calibri"/>
              </a:rPr>
              <a:t>Statistics you should know about gay &amp; transgender students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. Retrieved from http://www.pflagnyc.org/safeschools/statistics</a:t>
            </a:r>
          </a:p>
          <a:p>
            <a:pPr marL="171450" lvl="0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Bullying &amp; Violence</a:t>
            </a:r>
          </a:p>
          <a:p>
            <a:pPr marL="628650" lvl="1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Over 10% of LGBT students are physically assaulted because of their gender identity</a:t>
            </a:r>
          </a:p>
          <a:p>
            <a:pPr marL="171450" lvl="1" indent="28575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	PFLAG New York City. </a:t>
            </a:r>
            <a:r>
              <a:rPr sz="1200" i="1">
                <a:latin typeface="Calibri"/>
                <a:ea typeface="Calibri"/>
                <a:cs typeface="Calibri"/>
                <a:sym typeface="Calibri"/>
              </a:rPr>
              <a:t>Statistics you should know about gay &amp; transgender students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. Retrieved from http://www.pflagnyc.org/safeschools/statistics</a:t>
            </a:r>
          </a:p>
          <a:p>
            <a:pPr marL="628650" lvl="1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According to the National Coalition of Anti-Violence Programs (NCAVP) report in 2011, people who identify as transgender were 28% more likely to experience physical violence than those who are gender normative </a:t>
            </a:r>
          </a:p>
          <a:p>
            <a:pPr marL="171450" lvl="1" indent="28575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	Bolles, A. (2012). Violence against transgender people and people of color is disproportionately high, LGBTQH murder rate peaks [Web log post]. Retrieved from http://www.glaad.org/blog/violence-against-transgender-people-and-people-color-disproportionately-high-lgbtqh-murder-rate</a:t>
            </a:r>
          </a:p>
          <a:p>
            <a:pPr marL="171450" lvl="0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School Avoidance</a:t>
            </a:r>
          </a:p>
          <a:p>
            <a:pPr marL="628650" lvl="1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LGBT students are twice as likely to say that they were not planning on completing high school or going on to college</a:t>
            </a:r>
          </a:p>
          <a:p>
            <a:pPr marL="171450" lvl="1" indent="28575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	PFLAG New York City. </a:t>
            </a:r>
            <a:r>
              <a:rPr sz="1200" i="1">
                <a:latin typeface="Calibri"/>
                <a:ea typeface="Calibri"/>
                <a:cs typeface="Calibri"/>
                <a:sym typeface="Calibri"/>
              </a:rPr>
              <a:t>Statistics you should know about gay &amp; transgender students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. Retrieved from http://www.pflagnyc.org/safeschools/statistics</a:t>
            </a:r>
          </a:p>
          <a:p>
            <a:pPr marL="171450" lvl="0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Physical &amp; Sexual Abuse</a:t>
            </a:r>
          </a:p>
          <a:p>
            <a:pPr marL="171450" lvl="0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Homelessness</a:t>
            </a:r>
          </a:p>
          <a:p>
            <a:pPr marL="628650" lvl="1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One in five transgender individuals have experienced homelessness at some point in their lives </a:t>
            </a:r>
          </a:p>
          <a:p>
            <a:pPr marL="171450" lvl="1" indent="28575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	National Center for Transgender Equality. </a:t>
            </a:r>
            <a:r>
              <a:rPr sz="1200" i="1">
                <a:latin typeface="Calibri"/>
                <a:ea typeface="Calibri"/>
                <a:cs typeface="Calibri"/>
                <a:sym typeface="Calibri"/>
              </a:rPr>
              <a:t>Housing &amp; homelessness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. Retrieved from http://transequality.org/issues/housing-homelessness</a:t>
            </a:r>
          </a:p>
          <a:p>
            <a:pPr marL="628650" lvl="1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Studies indicate that between 25-50% of homeless youth are LGBT and on the streets because of the sexual orientation or gender identity </a:t>
            </a:r>
          </a:p>
          <a:p>
            <a:pPr marL="171450" lvl="1" indent="28575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	PFLAG New York City. </a:t>
            </a:r>
            <a:r>
              <a:rPr sz="1200" i="1">
                <a:latin typeface="Calibri"/>
                <a:ea typeface="Calibri"/>
                <a:cs typeface="Calibri"/>
                <a:sym typeface="Calibri"/>
              </a:rPr>
              <a:t>Statistics you should know about gay &amp; transgender students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. Retrieved from http://www.pflagnyc.org/safeschools/statistics</a:t>
            </a:r>
          </a:p>
          <a:p>
            <a:pPr marL="628650" lvl="1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LGBT youth are overrepresented in foster care, juvenile detention, and among homeless youth</a:t>
            </a:r>
          </a:p>
          <a:p>
            <a:pPr marL="171450" lvl="1" indent="28575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	PFLAG New York City. </a:t>
            </a:r>
            <a:r>
              <a:rPr sz="1200" i="1">
                <a:latin typeface="Calibri"/>
                <a:ea typeface="Calibri"/>
                <a:cs typeface="Calibri"/>
                <a:sym typeface="Calibri"/>
              </a:rPr>
              <a:t>Statistics you should know about gay &amp; transgender students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. Retrieved from http://www.pflagnyc.org/safeschools/statistics</a:t>
            </a:r>
          </a:p>
          <a:p>
            <a:pPr marL="171450" lvl="0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Substance Abuse </a:t>
            </a:r>
          </a:p>
          <a:p>
            <a:pPr marL="628650" lvl="1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LGBT youth who reported higher levels of family rejection during adolescence are 3 times more likely to use illegal drugs</a:t>
            </a:r>
          </a:p>
          <a:p>
            <a:pPr marL="171450" lvl="1" indent="28575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	PFLAG New York City. </a:t>
            </a:r>
            <a:r>
              <a:rPr sz="1200" i="1">
                <a:latin typeface="Calibri"/>
                <a:ea typeface="Calibri"/>
                <a:cs typeface="Calibri"/>
                <a:sym typeface="Calibri"/>
              </a:rPr>
              <a:t>Statistics you should know about gay &amp; transgender students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. Retrieved from http://www.pflagnyc.org/safeschools/statistics</a:t>
            </a:r>
          </a:p>
          <a:p>
            <a:pPr marL="171450" lvl="0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At-risk Behavior</a:t>
            </a:r>
          </a:p>
          <a:p>
            <a:pPr marL="628650" lvl="1" indent="-171450">
              <a:lnSpc>
                <a:spcPct val="10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Parental support is associated with more consistent condom use in a study of transgender female youth </a:t>
            </a:r>
          </a:p>
          <a:p>
            <a:pPr marL="171450" lvl="1" indent="28575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	Simons, L., Schrager, S. M., Clark, L. F., Belzer, M., &amp; Olson, J. (2013). Parental support and mental health among transgender adolescents. </a:t>
            </a:r>
            <a:r>
              <a:rPr sz="1200" i="1">
                <a:latin typeface="Calibri"/>
                <a:ea typeface="Calibri"/>
                <a:cs typeface="Calibri"/>
                <a:sym typeface="Calibri"/>
              </a:rPr>
              <a:t>Journal of Adolescent Health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, 53, 791-793.</a:t>
            </a:r>
          </a:p>
        </p:txBody>
      </p:sp>
    </p:spTree>
    <p:extLst>
      <p:ext uri="{BB962C8B-B14F-4D97-AF65-F5344CB8AC3E}">
        <p14:creationId xmlns:p14="http://schemas.microsoft.com/office/powerpoint/2010/main" val="1121047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/>
              <a:t>Toronto- natal boys are not permitted to dress in princess outfits or play with Barbie dolls. Instead directed towards more typically masculine activities </a:t>
            </a:r>
          </a:p>
        </p:txBody>
      </p:sp>
    </p:spTree>
    <p:extLst>
      <p:ext uri="{BB962C8B-B14F-4D97-AF65-F5344CB8AC3E}">
        <p14:creationId xmlns:p14="http://schemas.microsoft.com/office/powerpoint/2010/main" val="490619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/>
              <a:t>Toronto- natal boys are not permitted to dress in princess outfits or play with Barbie dolls. Instead directed towards more typically masculine activities </a:t>
            </a:r>
          </a:p>
        </p:txBody>
      </p:sp>
    </p:spTree>
    <p:extLst>
      <p:ext uri="{BB962C8B-B14F-4D97-AF65-F5344CB8AC3E}">
        <p14:creationId xmlns:p14="http://schemas.microsoft.com/office/powerpoint/2010/main" val="2200598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/>
              <a:t>Toronto- natal boys are not permitted to dress in princess outfits or play with Barbie dolls. Instead directed towards more typically masculine activities </a:t>
            </a:r>
          </a:p>
        </p:txBody>
      </p:sp>
    </p:spTree>
    <p:extLst>
      <p:ext uri="{BB962C8B-B14F-4D97-AF65-F5344CB8AC3E}">
        <p14:creationId xmlns:p14="http://schemas.microsoft.com/office/powerpoint/2010/main" val="2595625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defRPr sz="1800"/>
            </a:pPr>
            <a:r>
              <a:rPr sz="1200" b="1">
                <a:latin typeface="Calibri"/>
                <a:ea typeface="Calibri"/>
                <a:cs typeface="Calibri"/>
                <a:sym typeface="Calibri"/>
              </a:rPr>
              <a:t>Consensus Process: 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Committees and members of The Endocrine Society, European Society of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Endocrinology,EuropeanSociety for Paediatric Endocrinology,LawsonWilkins Pediatric Endocrine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Society, and World Professional Association for Transgender Health commented on preliminary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drafts of these guidelines.</a:t>
            </a:r>
          </a:p>
        </p:txBody>
      </p:sp>
    </p:spTree>
    <p:extLst>
      <p:ext uri="{BB962C8B-B14F-4D97-AF65-F5344CB8AC3E}">
        <p14:creationId xmlns:p14="http://schemas.microsoft.com/office/powerpoint/2010/main" val="1927611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defRPr sz="1800"/>
            </a:pPr>
            <a:r>
              <a:rPr sz="1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Rationale: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349415" lvl="0" indent="-349415">
              <a:lnSpc>
                <a:spcPct val="100000"/>
              </a:lnSpc>
              <a:buSzPct val="100000"/>
              <a:buFont typeface="Arial"/>
              <a:buChar char="•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In many countries, 16-yr-olds are legal adults with regard to medical decision making. </a:t>
            </a:r>
          </a:p>
          <a:p>
            <a:pPr marL="349415" lvl="0" indent="-349415">
              <a:lnSpc>
                <a:spcPct val="100000"/>
              </a:lnSpc>
              <a:buSzPct val="100000"/>
              <a:buFont typeface="Arial"/>
              <a:buChar char="•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At this age, most adolescents are able to make complex cognitive decisions. </a:t>
            </a:r>
          </a:p>
          <a:p>
            <a:pPr marL="349415" lvl="0" indent="-349415">
              <a:lnSpc>
                <a:spcPct val="100000"/>
              </a:lnSpc>
              <a:buSzPct val="100000"/>
              <a:buFont typeface="Arial"/>
              <a:buChar char="•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Although parental consent may not be required, obtaining it is preferred  because the support of parents should improve the outcome during this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      complex phase of the adolescent’s life.</a:t>
            </a:r>
          </a:p>
        </p:txBody>
      </p:sp>
    </p:spTree>
    <p:extLst>
      <p:ext uri="{BB962C8B-B14F-4D97-AF65-F5344CB8AC3E}">
        <p14:creationId xmlns:p14="http://schemas.microsoft.com/office/powerpoint/2010/main" val="183402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When puberty is initiated with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a gradually increasing schedule of sex steroid doses, the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initial levels will not be high enough to suppress endogenous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sex steroid secretion (Table 7). The estrogen doses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used may result in reactivation of gonadotropin secretion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and endogenous production of testosterone that can interfere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with the effectiveness of the treatment. GnRH analog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treatment is advised until gonadectomy.</a:t>
            </a:r>
          </a:p>
        </p:txBody>
      </p:sp>
    </p:spTree>
    <p:extLst>
      <p:ext uri="{BB962C8B-B14F-4D97-AF65-F5344CB8AC3E}">
        <p14:creationId xmlns:p14="http://schemas.microsoft.com/office/powerpoint/2010/main" val="208524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0" name="Shape 3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Estrogens-Thromboembolic risk-low in young individuals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Tesosterone-concern of CV risk long term</a:t>
            </a:r>
          </a:p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MTF-concern of low BMD long term, not in FTM</a:t>
            </a:r>
          </a:p>
        </p:txBody>
      </p:sp>
    </p:spTree>
    <p:extLst>
      <p:ext uri="{BB962C8B-B14F-4D97-AF65-F5344CB8AC3E}">
        <p14:creationId xmlns:p14="http://schemas.microsoft.com/office/powerpoint/2010/main" val="287963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22" name="Shape 3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/>
              <a:t>Obligates physicians to help their patients</a:t>
            </a:r>
          </a:p>
        </p:txBody>
      </p:sp>
    </p:spTree>
    <p:extLst>
      <p:ext uri="{BB962C8B-B14F-4D97-AF65-F5344CB8AC3E}">
        <p14:creationId xmlns:p14="http://schemas.microsoft.com/office/powerpoint/2010/main" val="40770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	•	Definitions are always evolving, language can’t keep up</a:t>
            </a:r>
          </a:p>
        </p:txBody>
      </p:sp>
    </p:spTree>
    <p:extLst>
      <p:ext uri="{BB962C8B-B14F-4D97-AF65-F5344CB8AC3E}">
        <p14:creationId xmlns:p14="http://schemas.microsoft.com/office/powerpoint/2010/main" val="3512195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pPr marL="168244" lvl="1" indent="-168244" algn="l" defTabSz="448650" rtl="0">
              <a:lnSpc>
                <a:spcPct val="100000"/>
              </a:lnSpc>
              <a:buFontTx/>
              <a:buChar char="-"/>
              <a:defRPr/>
            </a:pPr>
            <a:r>
              <a:rPr lang="en-US" baseline="0" dirty="0" smtClean="0"/>
              <a:t>Reisner (2015) study demographics:</a:t>
            </a:r>
          </a:p>
          <a:p>
            <a:pPr marL="616894" lvl="1" indent="-168244">
              <a:buFontTx/>
              <a:buChar char="-"/>
            </a:pPr>
            <a:r>
              <a:rPr lang="en-US" baseline="0" dirty="0" smtClean="0"/>
              <a:t>180 transgender youth</a:t>
            </a:r>
          </a:p>
          <a:p>
            <a:pPr marL="616894" lvl="1" indent="-168244">
              <a:buFontTx/>
              <a:buChar char="-"/>
            </a:pPr>
            <a:r>
              <a:rPr lang="en-US" baseline="0" dirty="0" smtClean="0"/>
              <a:t>106 FTM (transgender male)</a:t>
            </a:r>
          </a:p>
          <a:p>
            <a:pPr marL="616894" lvl="1" indent="-168244">
              <a:buFontTx/>
              <a:buChar char="-"/>
            </a:pPr>
            <a:r>
              <a:rPr lang="en-US" baseline="0" dirty="0" smtClean="0"/>
              <a:t>74 MTF (transgender female)</a:t>
            </a:r>
          </a:p>
          <a:p>
            <a:pPr marL="616894" lvl="1" indent="-168244">
              <a:buFontTx/>
              <a:buChar char="-"/>
            </a:pPr>
            <a:r>
              <a:rPr lang="en-US" baseline="0" dirty="0" smtClean="0"/>
              <a:t>61.7% were being treated with cross-sex hormones (n=111)</a:t>
            </a:r>
          </a:p>
          <a:p>
            <a:pPr marL="168244" indent="-168244">
              <a:buFontTx/>
              <a:buChar char="-"/>
            </a:pPr>
            <a:endParaRPr lang="en-US" baseline="0" dirty="0" smtClean="0"/>
          </a:p>
          <a:p>
            <a:pPr marL="168244" indent="-168244"/>
            <a:r>
              <a:rPr lang="en-US" baseline="0" dirty="0" smtClean="0"/>
              <a:t>de Vries 2010</a:t>
            </a:r>
          </a:p>
          <a:p>
            <a:pPr marL="168244" indent="-168244"/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incidence of 7.8% ASD in gender identity clinic referred children and adolescents is </a:t>
            </a:r>
          </a:p>
          <a:p>
            <a:pPr marL="168244" indent="-168244"/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 times higher than the prevalence of 0.6–1% of ASD in the general population (Baird et al. </a:t>
            </a:r>
            <a:r>
              <a:rPr lang="en-US" sz="1200" i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2006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Fombonne 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2005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0E19DD42-9CF0-204D-9D2A-8BCCA9E3B89E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576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81" name="Shape 3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lvl="0" indent="-171450">
              <a:lnSpc>
                <a:spcPct val="9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Individual counseling </a:t>
            </a:r>
          </a:p>
          <a:p>
            <a:pPr marL="628650" lvl="1" indent="-171450">
              <a:lnSpc>
                <a:spcPct val="9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Safe spaces at school / collaboration with school counselors</a:t>
            </a:r>
          </a:p>
          <a:p>
            <a:pPr marL="628650" lvl="1" indent="-171450">
              <a:lnSpc>
                <a:spcPct val="9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Therapists in the area that provide care specifically for children/adolescents with gender dysphoria</a:t>
            </a:r>
          </a:p>
          <a:p>
            <a:pPr marL="628650" lvl="1" indent="-171450">
              <a:lnSpc>
                <a:spcPct val="9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Family counseling</a:t>
            </a:r>
          </a:p>
          <a:p>
            <a:pPr marL="171450" lvl="0" indent="-171450">
              <a:lnSpc>
                <a:spcPct val="9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Support groups </a:t>
            </a:r>
          </a:p>
          <a:p>
            <a:pPr marL="628650" lvl="1" indent="-171450">
              <a:lnSpc>
                <a:spcPct val="9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Children or adolescents (Feleshia, Amy, GEAR)</a:t>
            </a:r>
          </a:p>
          <a:p>
            <a:pPr marL="628650" lvl="1" indent="-171450">
              <a:lnSpc>
                <a:spcPct val="9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Parents</a:t>
            </a:r>
          </a:p>
          <a:p>
            <a:pPr marL="628650" lvl="1" indent="-171450">
              <a:lnSpc>
                <a:spcPct val="9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Conferences and online support community (Gender Spectrum – California, Gender Odyssey – Washington, Gender Infinity – Texas)</a:t>
            </a:r>
          </a:p>
          <a:p>
            <a:pPr marL="628650" lvl="1" indent="-171450">
              <a:lnSpc>
                <a:spcPct val="9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Gender Camps for children (California, New Hampshire, Washington)</a:t>
            </a:r>
          </a:p>
          <a:p>
            <a:pPr marL="171450" lvl="0" indent="-171450">
              <a:lnSpc>
                <a:spcPct val="9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Transgender Education Network of Texas (TENT)</a:t>
            </a:r>
          </a:p>
          <a:p>
            <a:pPr marL="171450" lvl="0" indent="-171450">
              <a:lnSpc>
                <a:spcPct val="90000"/>
              </a:lnSpc>
              <a:buSzPct val="100000"/>
              <a:buChar char="-"/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>
              <a:lnSpc>
                <a:spcPct val="9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In at recent study conducted by Rady Children’s Hospital in San Diego</a:t>
            </a:r>
          </a:p>
          <a:p>
            <a:pPr marL="628650" lvl="1" indent="-171450">
              <a:lnSpc>
                <a:spcPct val="9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42 study participants in their clinic</a:t>
            </a:r>
          </a:p>
          <a:p>
            <a:pPr marL="628650" lvl="1" indent="-171450">
              <a:lnSpc>
                <a:spcPct val="9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7 patients received puberty blockers</a:t>
            </a:r>
          </a:p>
          <a:p>
            <a:pPr marL="628650" lvl="1" indent="-171450">
              <a:lnSpc>
                <a:spcPct val="9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32 cross-sex hormones</a:t>
            </a:r>
          </a:p>
          <a:p>
            <a:pPr marL="628650" lvl="1" indent="-171450">
              <a:lnSpc>
                <a:spcPct val="90000"/>
              </a:lnSpc>
              <a:buSzPct val="100000"/>
              <a:buChar char="-"/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Mental health follow-up data were available for 22 of these patients  - indicated that with treatment, depression, anxiety and/or self-cutting in all by two of these patients</a:t>
            </a:r>
          </a:p>
          <a:p>
            <a:pPr marL="171450" lvl="1" indent="285750">
              <a:lnSpc>
                <a:spcPct val="9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	The Endocrine Society. (2015, March 8). High need for treatment of transgender youth. </a:t>
            </a:r>
            <a:r>
              <a:rPr sz="1200" i="1">
                <a:latin typeface="Calibri"/>
                <a:ea typeface="Calibri"/>
                <a:cs typeface="Calibri"/>
                <a:sym typeface="Calibri"/>
              </a:rPr>
              <a:t>ScienceDaily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. Retrieved March 22, 2015 from www.sciencedaily.com/releases/2015/03/150308091402.htm</a:t>
            </a:r>
          </a:p>
        </p:txBody>
      </p:sp>
    </p:spTree>
    <p:extLst>
      <p:ext uri="{BB962C8B-B14F-4D97-AF65-F5344CB8AC3E}">
        <p14:creationId xmlns:p14="http://schemas.microsoft.com/office/powerpoint/2010/main" val="2235726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2" name="Shape 4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World Professional Association for Transgender Health. (2012). </a:t>
            </a:r>
            <a:r>
              <a:rPr sz="1200" i="1">
                <a:latin typeface="Calibri"/>
                <a:ea typeface="Calibri"/>
                <a:cs typeface="Calibri"/>
                <a:sym typeface="Calibri"/>
              </a:rPr>
              <a:t>Standards of Care for the Health of Transsexual, Transgender, and Gender-Nonconforming People 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(Version 7). Minneapolis, MN</a:t>
            </a:r>
          </a:p>
        </p:txBody>
      </p:sp>
    </p:spTree>
    <p:extLst>
      <p:ext uri="{BB962C8B-B14F-4D97-AF65-F5344CB8AC3E}">
        <p14:creationId xmlns:p14="http://schemas.microsoft.com/office/powerpoint/2010/main" val="2058379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In reverse people assign gender to others based on their appearance, mannerisms, and other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2157355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I don’t want to make assumptions about the kind of relationships you have, or how you see yourself. I want you to let me know, so that I can really get to know you and understand what’s going on in your life.</a:t>
            </a:r>
          </a:p>
          <a:p>
            <a:pPr lvl="0">
              <a:defRPr sz="1800"/>
            </a:pPr>
            <a:r>
              <a:rPr sz="2200"/>
              <a:t>Is there anything about you that would be important for us to know about, whether it’s your race, your ethnicity, sexual orientation, gender, religion, or background? </a:t>
            </a:r>
          </a:p>
        </p:txBody>
      </p:sp>
    </p:spTree>
    <p:extLst>
      <p:ext uri="{BB962C8B-B14F-4D97-AF65-F5344CB8AC3E}">
        <p14:creationId xmlns:p14="http://schemas.microsoft.com/office/powerpoint/2010/main" val="485128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	•	Rates exceptionally higher than previously reported</a:t>
            </a:r>
          </a:p>
          <a:p>
            <a:pPr lvl="0">
              <a:defRPr sz="1800"/>
            </a:pPr>
            <a:r>
              <a:rPr sz="2200"/>
              <a:t>	•	Emory University estimated 200-700/100,000;  old estimate 1/30,000 assigned females or 1/11,000 assigned males </a:t>
            </a:r>
          </a:p>
        </p:txBody>
      </p:sp>
    </p:spTree>
    <p:extLst>
      <p:ext uri="{BB962C8B-B14F-4D97-AF65-F5344CB8AC3E}">
        <p14:creationId xmlns:p14="http://schemas.microsoft.com/office/powerpoint/2010/main" val="1499934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	•	Gender = social construct, not fixed, changes over time, evolves</a:t>
            </a:r>
          </a:p>
          <a:p>
            <a:pPr lvl="0">
              <a:defRPr sz="1800"/>
            </a:pPr>
            <a:r>
              <a:rPr sz="2200"/>
              <a:t>	•	Taught by parents, enforced by media, culture, religion</a:t>
            </a:r>
          </a:p>
          <a:p>
            <a:pPr lvl="0">
              <a:defRPr sz="1800"/>
            </a:pPr>
            <a:r>
              <a:rPr sz="2200"/>
              <a:t>	•	Gendered interactions start even before birth and shortly thereafter</a:t>
            </a:r>
          </a:p>
          <a:p>
            <a:pPr lvl="0">
              <a:defRPr sz="1800"/>
            </a:pPr>
            <a:r>
              <a:rPr sz="2200"/>
              <a:t>	•	Society polices this, gender nonconforming kids are most bullied</a:t>
            </a:r>
          </a:p>
          <a:p>
            <a:pPr lvl="0">
              <a:defRPr sz="1800"/>
            </a:pPr>
            <a:r>
              <a:rPr sz="2200"/>
              <a:t>	•	Pink was a boys color in the late 1800’s and early 1900’s, girls couldn’t wear pants, men wore lace and had long hair in pony tails </a:t>
            </a:r>
          </a:p>
        </p:txBody>
      </p:sp>
    </p:spTree>
    <p:extLst>
      <p:ext uri="{BB962C8B-B14F-4D97-AF65-F5344CB8AC3E}">
        <p14:creationId xmlns:p14="http://schemas.microsoft.com/office/powerpoint/2010/main" val="344447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The use of pink and blue emerged at the turn of the century, the rule being pink for boys, blue for girls. Since pink was a stronger color it was best suited for boys; blue was more delicate and dainty and best for girls. And in 1921, the Women's Institute for Domestic Science in Pennsylvania endorsed pink for boys, blue for girls.</a:t>
            </a:r>
          </a:p>
        </p:txBody>
      </p:sp>
    </p:spTree>
    <p:extLst>
      <p:ext uri="{BB962C8B-B14F-4D97-AF65-F5344CB8AC3E}">
        <p14:creationId xmlns:p14="http://schemas.microsoft.com/office/powerpoint/2010/main" val="756839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Has existed throughout history in many cultures</a:t>
            </a:r>
          </a:p>
        </p:txBody>
      </p:sp>
    </p:spTree>
    <p:extLst>
      <p:ext uri="{BB962C8B-B14F-4D97-AF65-F5344CB8AC3E}">
        <p14:creationId xmlns:p14="http://schemas.microsoft.com/office/powerpoint/2010/main" val="4151681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in in</a:t>
            </a:r>
          </a:p>
        </p:txBody>
      </p:sp>
    </p:spTree>
    <p:extLst>
      <p:ext uri="{BB962C8B-B14F-4D97-AF65-F5344CB8AC3E}">
        <p14:creationId xmlns:p14="http://schemas.microsoft.com/office/powerpoint/2010/main" val="29364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0" y="6676439"/>
            <a:ext cx="9144000" cy="182876"/>
          </a:xfrm>
          <a:prstGeom prst="rect">
            <a:avLst/>
          </a:prstGeom>
          <a:solidFill>
            <a:srgbClr val="FC00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454025" y="3073892"/>
            <a:ext cx="8239125" cy="1313815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2800" b="1"/>
              <a:t>Title Text</a:t>
            </a:r>
          </a:p>
        </p:txBody>
      </p:sp>
      <p:pic>
        <p:nvPicPr>
          <p:cNvPr id="10" name="image1.jpeg" descr="ch_cmc_pos_clr_rgb.jpg"/>
          <p:cNvPicPr/>
          <p:nvPr/>
        </p:nvPicPr>
        <p:blipFill>
          <a:blip r:embed="rId2" cstate="print">
            <a:extLst/>
          </a:blip>
          <a:srcRect b="34067"/>
          <a:stretch>
            <a:fillRect/>
          </a:stretch>
        </p:blipFill>
        <p:spPr>
          <a:xfrm>
            <a:off x="4311858" y="-1"/>
            <a:ext cx="4832142" cy="1508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0" y="6676439"/>
            <a:ext cx="9144000" cy="182876"/>
          </a:xfrm>
          <a:prstGeom prst="rect">
            <a:avLst/>
          </a:prstGeom>
          <a:solidFill>
            <a:srgbClr val="FC00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xfrm>
            <a:off x="454023" y="6386764"/>
            <a:ext cx="778171" cy="17281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025" y="3073893"/>
            <a:ext cx="8239125" cy="1313813"/>
          </a:xfrm>
        </p:spPr>
        <p:txBody>
          <a:bodyPr lIns="0" tIns="0" rIns="0" bIns="0" anchor="t" anchorCtr="0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ch_cmc_pos_clr_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67"/>
          <a:stretch/>
        </p:blipFill>
        <p:spPr>
          <a:xfrm>
            <a:off x="4311858" y="0"/>
            <a:ext cx="4832142" cy="150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245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poi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879"/>
            <a:ext cx="8229600" cy="470916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320"/>
              </a:spcBef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62483" y="6386765"/>
            <a:ext cx="161741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September 15,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54024" y="6386765"/>
            <a:ext cx="778169" cy="365125"/>
          </a:xfrm>
          <a:prstGeom prst="rect">
            <a:avLst/>
          </a:prstGeom>
        </p:spPr>
        <p:txBody>
          <a:bodyPr lIns="0" tIns="0" rIns="9144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94A3D7-14C2-6C47-A804-4E9D0C64FE8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h_cmc_pos_clr_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b="34067"/>
          <a:stretch/>
        </p:blipFill>
        <p:spPr>
          <a:xfrm>
            <a:off x="6926707" y="6131763"/>
            <a:ext cx="2010507" cy="4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7207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and Bulle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320"/>
              </a:spcBef>
              <a:buNone/>
              <a:defRPr sz="2200"/>
            </a:lvl1pPr>
            <a:lvl2pPr marL="742950" indent="-285750">
              <a:buFont typeface="Arial"/>
              <a:buChar char="•"/>
              <a:defRPr sz="20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62483" y="6386765"/>
            <a:ext cx="161741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September 15,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54024" y="6386765"/>
            <a:ext cx="778169" cy="365125"/>
          </a:xfrm>
          <a:prstGeom prst="rect">
            <a:avLst/>
          </a:prstGeom>
        </p:spPr>
        <p:txBody>
          <a:bodyPr lIns="0" tIns="0" rIns="9144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94A3D7-14C2-6C47-A804-4E9D0C64FE8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h_cmc_pos_clr_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b="34067"/>
          <a:stretch/>
        </p:blipFill>
        <p:spPr>
          <a:xfrm>
            <a:off x="6926707" y="6131763"/>
            <a:ext cx="2010507" cy="4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3980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2400" b="1"/>
            </a:lvl1pPr>
            <a:lvl2pPr marL="742950" indent="-285750">
              <a:buFont typeface="Arial"/>
              <a:buChar char="•"/>
              <a:defRPr sz="2000"/>
            </a:lvl2pPr>
            <a:lvl3pPr>
              <a:defRPr sz="18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September 15,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  <p:pic>
        <p:nvPicPr>
          <p:cNvPr id="8" name="Picture 7" descr="ch_cmc_pos_clr_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b="34067"/>
          <a:stretch/>
        </p:blipFill>
        <p:spPr>
          <a:xfrm>
            <a:off x="6926707" y="6131763"/>
            <a:ext cx="2010507" cy="46542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454024" y="6386765"/>
            <a:ext cx="778169" cy="365125"/>
          </a:xfrm>
          <a:prstGeom prst="rect">
            <a:avLst/>
          </a:prstGeom>
        </p:spPr>
        <p:txBody>
          <a:bodyPr lIns="0" tIns="0" rIns="9144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94A3D7-14C2-6C47-A804-4E9D0C64FE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55804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483" y="3345438"/>
            <a:ext cx="7330667" cy="1362075"/>
          </a:xfrm>
        </p:spPr>
        <p:txBody>
          <a:bodyPr anchor="t">
            <a:normAutofit/>
          </a:bodyPr>
          <a:lstStyle>
            <a:lvl1pPr algn="l">
              <a:defRPr sz="28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62483" y="6386765"/>
            <a:ext cx="1617410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September 15,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454024" y="6386765"/>
            <a:ext cx="778169" cy="365125"/>
          </a:xfrm>
          <a:prstGeom prst="rect">
            <a:avLst/>
          </a:prstGeom>
        </p:spPr>
        <p:txBody>
          <a:bodyPr lIns="0" tIns="0" rIns="9144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94A3D7-14C2-6C47-A804-4E9D0C64FE8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ch_cmc_pos_clr_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67"/>
          <a:stretch/>
        </p:blipFill>
        <p:spPr>
          <a:xfrm>
            <a:off x="4311858" y="0"/>
            <a:ext cx="4832142" cy="150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2096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5879"/>
            <a:ext cx="4038600" cy="4709160"/>
          </a:xfrm>
        </p:spPr>
        <p:txBody>
          <a:bodyPr>
            <a:normAutofit/>
          </a:bodyPr>
          <a:lstStyle>
            <a:lvl1pPr>
              <a:defRPr sz="2200"/>
            </a:lvl1pPr>
            <a:lvl2pPr marL="742950" indent="-285750">
              <a:buFont typeface="Arial"/>
              <a:buChar char="•"/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5879"/>
            <a:ext cx="4038600" cy="47091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September 15,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  <p:pic>
        <p:nvPicPr>
          <p:cNvPr id="8" name="Picture 7" descr="ch_cmc_pos_clr_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b="34067"/>
          <a:stretch/>
        </p:blipFill>
        <p:spPr>
          <a:xfrm>
            <a:off x="6926707" y="6131763"/>
            <a:ext cx="2010507" cy="46542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54024" y="6386765"/>
            <a:ext cx="778169" cy="365125"/>
          </a:xfrm>
          <a:prstGeom prst="rect">
            <a:avLst/>
          </a:prstGeom>
        </p:spPr>
        <p:txBody>
          <a:bodyPr lIns="0" tIns="0" rIns="9144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94A3D7-14C2-6C47-A804-4E9D0C64FE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8497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September 15,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325880"/>
            <a:ext cx="8229600" cy="4709160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Insert Visual Here</a:t>
            </a:r>
            <a:endParaRPr lang="en-US" dirty="0"/>
          </a:p>
        </p:txBody>
      </p:sp>
      <p:pic>
        <p:nvPicPr>
          <p:cNvPr id="10" name="Picture 9" descr="ch_cmc_pos_clr_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b="34067"/>
          <a:stretch/>
        </p:blipFill>
        <p:spPr>
          <a:xfrm>
            <a:off x="6926707" y="6131763"/>
            <a:ext cx="2010507" cy="46542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54024" y="6386765"/>
            <a:ext cx="778169" cy="365125"/>
          </a:xfrm>
          <a:prstGeom prst="rect">
            <a:avLst/>
          </a:prstGeom>
        </p:spPr>
        <p:txBody>
          <a:bodyPr lIns="0" tIns="0" rIns="9144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94A3D7-14C2-6C47-A804-4E9D0C64FE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64575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September 15,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274320"/>
            <a:ext cx="8229600" cy="5715000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Insert Picture Here</a:t>
            </a:r>
            <a:endParaRPr lang="en-US" dirty="0"/>
          </a:p>
        </p:txBody>
      </p:sp>
      <p:pic>
        <p:nvPicPr>
          <p:cNvPr id="7" name="Picture 6" descr="ch_cmc_pos_clr_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b="34067"/>
          <a:stretch/>
        </p:blipFill>
        <p:spPr>
          <a:xfrm>
            <a:off x="6926707" y="6131763"/>
            <a:ext cx="2010507" cy="465421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454024" y="6386765"/>
            <a:ext cx="778169" cy="365125"/>
          </a:xfrm>
          <a:prstGeom prst="rect">
            <a:avLst/>
          </a:prstGeom>
        </p:spPr>
        <p:txBody>
          <a:bodyPr lIns="0" tIns="0" rIns="9144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94A3D7-14C2-6C47-A804-4E9D0C64FE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91061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September 15,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475644-294E-49CE-9C26-9C381E778D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34832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 poi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2800" b="1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September 15,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1F8FC-B61D-41D3-9431-458C31B82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5203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025" y="3073893"/>
            <a:ext cx="8239125" cy="1313813"/>
          </a:xfrm>
        </p:spPr>
        <p:txBody>
          <a:bodyPr lIns="0" tIns="0" rIns="0" bIns="0" anchor="t" anchorCtr="0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ch_cmc_pos_clr_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67"/>
          <a:stretch/>
        </p:blipFill>
        <p:spPr>
          <a:xfrm>
            <a:off x="4311858" y="0"/>
            <a:ext cx="4832142" cy="150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7349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poi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879"/>
            <a:ext cx="8229600" cy="470916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320"/>
              </a:spcBef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62483" y="6386765"/>
            <a:ext cx="161741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September 15,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54024" y="6386765"/>
            <a:ext cx="778169" cy="365125"/>
          </a:xfrm>
          <a:prstGeom prst="rect">
            <a:avLst/>
          </a:prstGeom>
        </p:spPr>
        <p:txBody>
          <a:bodyPr lIns="0" tIns="0" rIns="9144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94A3D7-14C2-6C47-A804-4E9D0C64FE8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h_cmc_pos_clr_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b="34067"/>
          <a:stretch/>
        </p:blipFill>
        <p:spPr>
          <a:xfrm>
            <a:off x="6926707" y="6131763"/>
            <a:ext cx="2010507" cy="4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464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and Bulle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320"/>
              </a:spcBef>
              <a:buNone/>
              <a:defRPr sz="2200"/>
            </a:lvl1pPr>
            <a:lvl2pPr marL="742950" indent="-285750">
              <a:buFont typeface="Arial"/>
              <a:buChar char="•"/>
              <a:defRPr sz="20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62483" y="6386765"/>
            <a:ext cx="161741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September 15,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54024" y="6386765"/>
            <a:ext cx="778169" cy="365125"/>
          </a:xfrm>
          <a:prstGeom prst="rect">
            <a:avLst/>
          </a:prstGeom>
        </p:spPr>
        <p:txBody>
          <a:bodyPr lIns="0" tIns="0" rIns="9144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94A3D7-14C2-6C47-A804-4E9D0C64FE8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h_cmc_pos_clr_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b="34067"/>
          <a:stretch/>
        </p:blipFill>
        <p:spPr>
          <a:xfrm>
            <a:off x="6926707" y="6131763"/>
            <a:ext cx="2010507" cy="4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2375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2400" b="1"/>
            </a:lvl1pPr>
            <a:lvl2pPr marL="742950" indent="-285750">
              <a:buFont typeface="Arial"/>
              <a:buChar char="•"/>
              <a:defRPr sz="2000"/>
            </a:lvl2pPr>
            <a:lvl3pPr>
              <a:defRPr sz="18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September 15,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  <p:pic>
        <p:nvPicPr>
          <p:cNvPr id="8" name="Picture 7" descr="ch_cmc_pos_clr_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b="34067"/>
          <a:stretch/>
        </p:blipFill>
        <p:spPr>
          <a:xfrm>
            <a:off x="6926707" y="6131763"/>
            <a:ext cx="2010507" cy="46542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454024" y="6386765"/>
            <a:ext cx="778169" cy="365125"/>
          </a:xfrm>
          <a:prstGeom prst="rect">
            <a:avLst/>
          </a:prstGeom>
        </p:spPr>
        <p:txBody>
          <a:bodyPr lIns="0" tIns="0" rIns="9144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94A3D7-14C2-6C47-A804-4E9D0C64FE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8975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483" y="3345438"/>
            <a:ext cx="7330667" cy="1362075"/>
          </a:xfrm>
        </p:spPr>
        <p:txBody>
          <a:bodyPr anchor="t">
            <a:normAutofit/>
          </a:bodyPr>
          <a:lstStyle>
            <a:lvl1pPr algn="l">
              <a:defRPr sz="28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62483" y="6386765"/>
            <a:ext cx="1617410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September 15,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454024" y="6386765"/>
            <a:ext cx="778169" cy="365125"/>
          </a:xfrm>
          <a:prstGeom prst="rect">
            <a:avLst/>
          </a:prstGeom>
        </p:spPr>
        <p:txBody>
          <a:bodyPr lIns="0" tIns="0" rIns="9144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94A3D7-14C2-6C47-A804-4E9D0C64FE8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ch_cmc_pos_clr_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67"/>
          <a:stretch/>
        </p:blipFill>
        <p:spPr>
          <a:xfrm>
            <a:off x="4311858" y="0"/>
            <a:ext cx="4832142" cy="150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3049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5879"/>
            <a:ext cx="4038600" cy="4709160"/>
          </a:xfrm>
        </p:spPr>
        <p:txBody>
          <a:bodyPr>
            <a:normAutofit/>
          </a:bodyPr>
          <a:lstStyle>
            <a:lvl1pPr>
              <a:defRPr sz="2200"/>
            </a:lvl1pPr>
            <a:lvl2pPr marL="742950" indent="-285750">
              <a:buFont typeface="Arial"/>
              <a:buChar char="•"/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5879"/>
            <a:ext cx="4038600" cy="47091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September 15,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  <p:pic>
        <p:nvPicPr>
          <p:cNvPr id="8" name="Picture 7" descr="ch_cmc_pos_clr_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b="34067"/>
          <a:stretch/>
        </p:blipFill>
        <p:spPr>
          <a:xfrm>
            <a:off x="6926707" y="6131763"/>
            <a:ext cx="2010507" cy="46542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54024" y="6386765"/>
            <a:ext cx="778169" cy="365125"/>
          </a:xfrm>
          <a:prstGeom prst="rect">
            <a:avLst/>
          </a:prstGeom>
        </p:spPr>
        <p:txBody>
          <a:bodyPr lIns="0" tIns="0" rIns="9144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94A3D7-14C2-6C47-A804-4E9D0C64FE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55083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September 15,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325880"/>
            <a:ext cx="8229600" cy="4709160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Insert Visual Here</a:t>
            </a:r>
            <a:endParaRPr lang="en-US" dirty="0"/>
          </a:p>
        </p:txBody>
      </p:sp>
      <p:pic>
        <p:nvPicPr>
          <p:cNvPr id="10" name="Picture 9" descr="ch_cmc_pos_clr_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b="34067"/>
          <a:stretch/>
        </p:blipFill>
        <p:spPr>
          <a:xfrm>
            <a:off x="6926707" y="6131763"/>
            <a:ext cx="2010507" cy="46542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54024" y="6386765"/>
            <a:ext cx="778169" cy="365125"/>
          </a:xfrm>
          <a:prstGeom prst="rect">
            <a:avLst/>
          </a:prstGeom>
        </p:spPr>
        <p:txBody>
          <a:bodyPr lIns="0" tIns="0" rIns="9144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94A3D7-14C2-6C47-A804-4E9D0C64FE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76221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September 15,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274320"/>
            <a:ext cx="8229600" cy="5715000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Insert Picture Here</a:t>
            </a:r>
            <a:endParaRPr lang="en-US" dirty="0"/>
          </a:p>
        </p:txBody>
      </p:sp>
      <p:pic>
        <p:nvPicPr>
          <p:cNvPr id="7" name="Picture 6" descr="ch_cmc_pos_clr_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b="34067"/>
          <a:stretch/>
        </p:blipFill>
        <p:spPr>
          <a:xfrm>
            <a:off x="6926707" y="6131763"/>
            <a:ext cx="2010507" cy="465421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454024" y="6386765"/>
            <a:ext cx="778169" cy="365125"/>
          </a:xfrm>
          <a:prstGeom prst="rect">
            <a:avLst/>
          </a:prstGeom>
        </p:spPr>
        <p:txBody>
          <a:bodyPr lIns="0" tIns="0" rIns="9144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94A3D7-14C2-6C47-A804-4E9D0C64FE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00682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September 15,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475644-294E-49CE-9C26-9C381E778D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70488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and Bulle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2800" b="1"/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771525" indent="-314325">
              <a:buFontTx/>
              <a:buChar char="•"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September 15,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Privileged and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1F8FC-B61D-41D3-9431-458C31B82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7490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6676439"/>
            <a:ext cx="9144000" cy="182876"/>
          </a:xfrm>
          <a:prstGeom prst="rect">
            <a:avLst/>
          </a:prstGeom>
          <a:solidFill>
            <a:srgbClr val="FC00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2800" b="1"/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800100" indent="-342900">
              <a:spcBef>
                <a:spcPts val="500"/>
              </a:spcBef>
              <a:buFontTx/>
              <a:buChar char="•"/>
              <a:defRPr sz="2400" b="1"/>
            </a:lvl2pPr>
            <a:lvl3pPr marL="1219200" indent="-304800">
              <a:spcBef>
                <a:spcPts val="500"/>
              </a:spcBef>
              <a:buFontTx/>
              <a:defRPr sz="2400" b="1"/>
            </a:lvl3pPr>
            <a:lvl4pPr marL="1620981" indent="-249381">
              <a:spcBef>
                <a:spcPts val="500"/>
              </a:spcBef>
              <a:buFontTx/>
              <a:defRPr sz="2400" b="1"/>
            </a:lvl4pPr>
            <a:lvl5pPr marL="2078181" indent="-249381">
              <a:spcBef>
                <a:spcPts val="500"/>
              </a:spcBef>
              <a:buFontTx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pic>
        <p:nvPicPr>
          <p:cNvPr id="21" name="image1.jpeg" descr="ch_cmc_pos_clr_rgb.jpg"/>
          <p:cNvPicPr/>
          <p:nvPr/>
        </p:nvPicPr>
        <p:blipFill>
          <a:blip r:embed="rId2" cstate="print">
            <a:extLst/>
          </a:blip>
          <a:srcRect t="17056" b="34067"/>
          <a:stretch>
            <a:fillRect/>
          </a:stretch>
        </p:blipFill>
        <p:spPr>
          <a:xfrm>
            <a:off x="6926706" y="6131762"/>
            <a:ext cx="2010508" cy="46542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/>
          <p:nvPr/>
        </p:nvSpPr>
        <p:spPr>
          <a:xfrm>
            <a:off x="454023" y="6386764"/>
            <a:ext cx="778171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6676439"/>
            <a:ext cx="9144000" cy="182876"/>
          </a:xfrm>
          <a:prstGeom prst="rect">
            <a:avLst/>
          </a:prstGeom>
          <a:solidFill>
            <a:srgbClr val="FC00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1362483" y="3345438"/>
            <a:ext cx="7330668" cy="1362076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2800" b="1"/>
              <a:t>Title Text</a:t>
            </a:r>
          </a:p>
        </p:txBody>
      </p:sp>
      <p:sp>
        <p:nvSpPr>
          <p:cNvPr id="26" name="Shape 26"/>
          <p:cNvSpPr/>
          <p:nvPr/>
        </p:nvSpPr>
        <p:spPr>
          <a:xfrm>
            <a:off x="454023" y="6386764"/>
            <a:ext cx="778171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pic>
        <p:nvPicPr>
          <p:cNvPr id="27" name="image1.jpeg" descr="ch_cmc_pos_clr_rgb.jpg"/>
          <p:cNvPicPr/>
          <p:nvPr/>
        </p:nvPicPr>
        <p:blipFill>
          <a:blip r:embed="rId2" cstate="print">
            <a:extLst/>
          </a:blip>
          <a:srcRect b="34067"/>
          <a:stretch>
            <a:fillRect/>
          </a:stretch>
        </p:blipFill>
        <p:spPr>
          <a:xfrm>
            <a:off x="4311858" y="-1"/>
            <a:ext cx="4832142" cy="1508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0" y="6676439"/>
            <a:ext cx="9144000" cy="182876"/>
          </a:xfrm>
          <a:prstGeom prst="rect">
            <a:avLst/>
          </a:prstGeom>
          <a:solidFill>
            <a:srgbClr val="FC00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2800" b="1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457200" y="1325878"/>
            <a:ext cx="4038600" cy="5532123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</a:lvl1pPr>
            <a:lvl2pPr>
              <a:spcBef>
                <a:spcPts val="500"/>
              </a:spcBef>
              <a:buChar char="•"/>
            </a:lvl2pPr>
            <a:lvl3pPr>
              <a:spcBef>
                <a:spcPts val="500"/>
              </a:spcBef>
            </a:lvl3pPr>
            <a:lvl4pPr>
              <a:spcBef>
                <a:spcPts val="500"/>
              </a:spcBef>
            </a:lvl4pPr>
            <a:lvl5pPr>
              <a:spcBef>
                <a:spcPts val="500"/>
              </a:spcBef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pic>
        <p:nvPicPr>
          <p:cNvPr id="32" name="image1.jpeg" descr="ch_cmc_pos_clr_rgb.jpg"/>
          <p:cNvPicPr/>
          <p:nvPr/>
        </p:nvPicPr>
        <p:blipFill>
          <a:blip r:embed="rId2" cstate="print">
            <a:extLst/>
          </a:blip>
          <a:srcRect t="17056" b="34067"/>
          <a:stretch>
            <a:fillRect/>
          </a:stretch>
        </p:blipFill>
        <p:spPr>
          <a:xfrm>
            <a:off x="6926706" y="6131762"/>
            <a:ext cx="2010508" cy="465422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/>
          <p:nvPr/>
        </p:nvSpPr>
        <p:spPr>
          <a:xfrm>
            <a:off x="454023" y="6386764"/>
            <a:ext cx="778171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0" y="6676439"/>
            <a:ext cx="9144000" cy="182876"/>
          </a:xfrm>
          <a:prstGeom prst="rect">
            <a:avLst/>
          </a:prstGeom>
          <a:solidFill>
            <a:srgbClr val="FC00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2800" b="1"/>
              <a:t>Title Text</a:t>
            </a:r>
          </a:p>
        </p:txBody>
      </p:sp>
      <p:pic>
        <p:nvPicPr>
          <p:cNvPr id="37" name="image1.jpeg" descr="ch_cmc_pos_clr_rgb.jpg"/>
          <p:cNvPicPr/>
          <p:nvPr/>
        </p:nvPicPr>
        <p:blipFill>
          <a:blip r:embed="rId2" cstate="print">
            <a:extLst/>
          </a:blip>
          <a:srcRect t="17056" b="34067"/>
          <a:stretch>
            <a:fillRect/>
          </a:stretch>
        </p:blipFill>
        <p:spPr>
          <a:xfrm>
            <a:off x="6926706" y="6131762"/>
            <a:ext cx="2010508" cy="46542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/>
          <p:nvPr/>
        </p:nvSpPr>
        <p:spPr>
          <a:xfrm>
            <a:off x="454023" y="6386764"/>
            <a:ext cx="778171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sual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0" y="6676439"/>
            <a:ext cx="9144000" cy="182876"/>
          </a:xfrm>
          <a:prstGeom prst="rect">
            <a:avLst/>
          </a:prstGeom>
          <a:solidFill>
            <a:srgbClr val="FC00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1" name="image1.jpeg" descr="ch_cmc_pos_clr_rgb.jpg"/>
          <p:cNvPicPr/>
          <p:nvPr/>
        </p:nvPicPr>
        <p:blipFill>
          <a:blip r:embed="rId2" cstate="print">
            <a:extLst/>
          </a:blip>
          <a:srcRect t="17056" b="34067"/>
          <a:stretch>
            <a:fillRect/>
          </a:stretch>
        </p:blipFill>
        <p:spPr>
          <a:xfrm>
            <a:off x="6926706" y="6131762"/>
            <a:ext cx="2010508" cy="465422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/>
          <p:nvPr/>
        </p:nvSpPr>
        <p:spPr>
          <a:xfrm>
            <a:off x="454023" y="6386764"/>
            <a:ext cx="778171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2800" b="1"/>
              <a:t>Title Text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454023" y="6386764"/>
            <a:ext cx="778171" cy="17281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1200"/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6676439"/>
            <a:ext cx="9144000" cy="182876"/>
          </a:xfrm>
          <a:prstGeom prst="rect">
            <a:avLst/>
          </a:prstGeom>
          <a:solidFill>
            <a:srgbClr val="FC000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5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b="0"/>
            </a:pPr>
            <a:r>
              <a:rPr sz="2800" b="1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325878"/>
            <a:ext cx="8229600" cy="5532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5" name="Shape 5"/>
          <p:cNvSpPr/>
          <p:nvPr/>
        </p:nvSpPr>
        <p:spPr>
          <a:xfrm>
            <a:off x="454023" y="6386764"/>
            <a:ext cx="778171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200"/>
            </a:lvl1pPr>
          </a:lstStyle>
          <a:p>
            <a:pPr lvl="0">
              <a:defRPr sz="1800"/>
            </a:pPr>
            <a:r>
              <a:rPr sz="1200"/>
              <a:t>‹#›</a:t>
            </a:r>
          </a:p>
        </p:txBody>
      </p:sp>
      <p:pic>
        <p:nvPicPr>
          <p:cNvPr id="6" name="image1.jpeg" descr="ch_cmc_pos_clr_rgb.jpg"/>
          <p:cNvPicPr/>
          <p:nvPr/>
        </p:nvPicPr>
        <p:blipFill>
          <a:blip r:embed="rId12" cstate="print">
            <a:extLst/>
          </a:blip>
          <a:srcRect t="17056" b="34067"/>
          <a:stretch>
            <a:fillRect/>
          </a:stretch>
        </p:blipFill>
        <p:spPr>
          <a:xfrm>
            <a:off x="6926706" y="6131762"/>
            <a:ext cx="2010508" cy="465422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defTabSz="457200">
        <a:defRPr sz="2800" b="1">
          <a:latin typeface="Arial"/>
          <a:ea typeface="Arial"/>
          <a:cs typeface="Arial"/>
          <a:sym typeface="Arial"/>
        </a:defRPr>
      </a:lvl1pPr>
      <a:lvl2pPr defTabSz="457200">
        <a:defRPr sz="2800" b="1">
          <a:latin typeface="Arial"/>
          <a:ea typeface="Arial"/>
          <a:cs typeface="Arial"/>
          <a:sym typeface="Arial"/>
        </a:defRPr>
      </a:lvl2pPr>
      <a:lvl3pPr defTabSz="457200">
        <a:defRPr sz="2800" b="1">
          <a:latin typeface="Arial"/>
          <a:ea typeface="Arial"/>
          <a:cs typeface="Arial"/>
          <a:sym typeface="Arial"/>
        </a:defRPr>
      </a:lvl3pPr>
      <a:lvl4pPr defTabSz="457200">
        <a:defRPr sz="2800" b="1">
          <a:latin typeface="Arial"/>
          <a:ea typeface="Arial"/>
          <a:cs typeface="Arial"/>
          <a:sym typeface="Arial"/>
        </a:defRPr>
      </a:lvl4pPr>
      <a:lvl5pPr defTabSz="457200">
        <a:defRPr sz="2800" b="1">
          <a:latin typeface="Arial"/>
          <a:ea typeface="Arial"/>
          <a:cs typeface="Arial"/>
          <a:sym typeface="Arial"/>
        </a:defRPr>
      </a:lvl5pPr>
      <a:lvl6pPr defTabSz="457200">
        <a:defRPr sz="2800" b="1">
          <a:latin typeface="Arial"/>
          <a:ea typeface="Arial"/>
          <a:cs typeface="Arial"/>
          <a:sym typeface="Arial"/>
        </a:defRPr>
      </a:lvl6pPr>
      <a:lvl7pPr defTabSz="457200">
        <a:defRPr sz="2800" b="1">
          <a:latin typeface="Arial"/>
          <a:ea typeface="Arial"/>
          <a:cs typeface="Arial"/>
          <a:sym typeface="Arial"/>
        </a:defRPr>
      </a:lvl7pPr>
      <a:lvl8pPr defTabSz="457200">
        <a:defRPr sz="2800" b="1">
          <a:latin typeface="Arial"/>
          <a:ea typeface="Arial"/>
          <a:cs typeface="Arial"/>
          <a:sym typeface="Arial"/>
        </a:defRPr>
      </a:lvl8pPr>
      <a:lvl9pPr defTabSz="457200">
        <a:defRPr sz="2800" b="1">
          <a:latin typeface="Arial"/>
          <a:ea typeface="Arial"/>
          <a:cs typeface="Arial"/>
          <a:sym typeface="Arial"/>
        </a:defRPr>
      </a:lvl9pPr>
    </p:titleStyle>
    <p:bodyStyle>
      <a:lvl1pPr marL="342900" indent="-342900" defTabSz="457200">
        <a:spcBef>
          <a:spcPts val="1300"/>
        </a:spcBef>
        <a:buSzPct val="100000"/>
        <a:buFont typeface="Arial"/>
        <a:buChar char="•"/>
        <a:defRPr sz="2200">
          <a:latin typeface="Arial"/>
          <a:ea typeface="Arial"/>
          <a:cs typeface="Arial"/>
          <a:sym typeface="Arial"/>
        </a:defRPr>
      </a:lvl1pPr>
      <a:lvl2pPr marL="742950" indent="-285750" defTabSz="457200">
        <a:spcBef>
          <a:spcPts val="1300"/>
        </a:spcBef>
        <a:buSzPct val="100000"/>
        <a:buFont typeface="Arial"/>
        <a:buChar char="–"/>
        <a:defRPr sz="2200">
          <a:latin typeface="Arial"/>
          <a:ea typeface="Arial"/>
          <a:cs typeface="Arial"/>
          <a:sym typeface="Arial"/>
        </a:defRPr>
      </a:lvl2pPr>
      <a:lvl3pPr marL="1143000" indent="-228600" defTabSz="457200">
        <a:spcBef>
          <a:spcPts val="1300"/>
        </a:spcBef>
        <a:buSzPct val="100000"/>
        <a:buFont typeface="Arial"/>
        <a:buChar char="•"/>
        <a:defRPr sz="2200">
          <a:latin typeface="Arial"/>
          <a:ea typeface="Arial"/>
          <a:cs typeface="Arial"/>
          <a:sym typeface="Arial"/>
        </a:defRPr>
      </a:lvl3pPr>
      <a:lvl4pPr marL="1600200" indent="-228600" defTabSz="457200">
        <a:spcBef>
          <a:spcPts val="1300"/>
        </a:spcBef>
        <a:buSzPct val="100000"/>
        <a:buFont typeface="Arial"/>
        <a:buChar char="–"/>
        <a:defRPr sz="2200">
          <a:latin typeface="Arial"/>
          <a:ea typeface="Arial"/>
          <a:cs typeface="Arial"/>
          <a:sym typeface="Arial"/>
        </a:defRPr>
      </a:lvl4pPr>
      <a:lvl5pPr marL="2057400" indent="-228600" defTabSz="457200">
        <a:spcBef>
          <a:spcPts val="1300"/>
        </a:spcBef>
        <a:buSzPct val="100000"/>
        <a:buFont typeface="Arial"/>
        <a:buChar char="»"/>
        <a:defRPr sz="2200">
          <a:latin typeface="Arial"/>
          <a:ea typeface="Arial"/>
          <a:cs typeface="Arial"/>
          <a:sym typeface="Arial"/>
        </a:defRPr>
      </a:lvl5pPr>
      <a:lvl6pPr marL="2537460" indent="-251460" defTabSz="457200">
        <a:spcBef>
          <a:spcPts val="1300"/>
        </a:spcBef>
        <a:buSzPct val="100000"/>
        <a:buFont typeface="Arial"/>
        <a:buChar char="•"/>
        <a:defRPr sz="2200">
          <a:latin typeface="Arial"/>
          <a:ea typeface="Arial"/>
          <a:cs typeface="Arial"/>
          <a:sym typeface="Arial"/>
        </a:defRPr>
      </a:lvl6pPr>
      <a:lvl7pPr marL="2994660" indent="-251460" defTabSz="457200">
        <a:spcBef>
          <a:spcPts val="1300"/>
        </a:spcBef>
        <a:buSzPct val="100000"/>
        <a:buFont typeface="Arial"/>
        <a:buChar char="•"/>
        <a:defRPr sz="2200">
          <a:latin typeface="Arial"/>
          <a:ea typeface="Arial"/>
          <a:cs typeface="Arial"/>
          <a:sym typeface="Arial"/>
        </a:defRPr>
      </a:lvl7pPr>
      <a:lvl8pPr marL="3451859" indent="-251459" defTabSz="457200">
        <a:spcBef>
          <a:spcPts val="1300"/>
        </a:spcBef>
        <a:buSzPct val="100000"/>
        <a:buFont typeface="Arial"/>
        <a:buChar char="•"/>
        <a:defRPr sz="2200">
          <a:latin typeface="Arial"/>
          <a:ea typeface="Arial"/>
          <a:cs typeface="Arial"/>
          <a:sym typeface="Arial"/>
        </a:defRPr>
      </a:lvl8pPr>
      <a:lvl9pPr marL="3909059" indent="-251459" defTabSz="457200">
        <a:spcBef>
          <a:spcPts val="1300"/>
        </a:spcBef>
        <a:buSzPct val="100000"/>
        <a:buFont typeface="Arial"/>
        <a:buChar char="•"/>
        <a:defRPr sz="2200">
          <a:latin typeface="Arial"/>
          <a:ea typeface="Arial"/>
          <a:cs typeface="Arial"/>
          <a:sym typeface="Arial"/>
        </a:defRPr>
      </a:lvl9pPr>
    </p:bodyStyle>
    <p:otherStyle>
      <a:lvl1pPr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62483" y="6386765"/>
            <a:ext cx="161741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rtl="0"/>
            <a:r>
              <a:rPr lang="en-US" kern="1200" dirty="0" smtClean="0">
                <a:solidFill>
                  <a:prstClr val="black"/>
                </a:solidFill>
                <a:ea typeface="+mn-ea"/>
              </a:rPr>
              <a:t>September 15, 2014</a:t>
            </a:r>
            <a:endParaRPr lang="en-US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03266" y="6386765"/>
            <a:ext cx="217234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0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rtl="0"/>
            <a:r>
              <a:rPr lang="en-US" kern="1200" dirty="0" smtClean="0">
                <a:ea typeface="+mn-ea"/>
              </a:rPr>
              <a:t>Privileged and Confidential</a:t>
            </a:r>
            <a:endParaRPr lang="en-US" kern="1200" dirty="0">
              <a:ea typeface="+mn-e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4" y="6386765"/>
            <a:ext cx="778169" cy="365125"/>
          </a:xfrm>
          <a:prstGeom prst="rect">
            <a:avLst/>
          </a:prstGeom>
        </p:spPr>
        <p:txBody>
          <a:bodyPr lIns="0" tIns="0" rIns="91440" bIns="0" anchor="t" anchorCtr="0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pPr rtl="0"/>
            <a:fld id="{D894A3D7-14C2-6C47-A804-4E9D0C64FE84}" type="slidenum">
              <a:rPr lang="en-US" kern="1200" smtClean="0">
                <a:ea typeface="+mn-ea"/>
              </a:rPr>
              <a:pPr rtl="0"/>
              <a:t>‹#›</a:t>
            </a:fld>
            <a:endParaRPr lang="en-US" kern="1200" dirty="0">
              <a:ea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76440"/>
            <a:ext cx="9144000" cy="182875"/>
          </a:xfrm>
          <a:prstGeom prst="rect">
            <a:avLst/>
          </a:prstGeom>
          <a:solidFill>
            <a:srgbClr val="FC00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4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ransition spd="med"/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62483" y="6386765"/>
            <a:ext cx="161741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rtl="0"/>
            <a:r>
              <a:rPr lang="en-US" kern="1200" dirty="0" smtClean="0">
                <a:solidFill>
                  <a:prstClr val="black"/>
                </a:solidFill>
                <a:ea typeface="+mn-ea"/>
              </a:rPr>
              <a:t>September 15, 2014</a:t>
            </a:r>
            <a:endParaRPr lang="en-US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03266" y="6386765"/>
            <a:ext cx="217234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0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rtl="0"/>
            <a:r>
              <a:rPr lang="en-US" kern="1200" dirty="0" smtClean="0">
                <a:ea typeface="+mn-ea"/>
              </a:rPr>
              <a:t>Privileged and Confidential</a:t>
            </a:r>
            <a:endParaRPr lang="en-US" kern="1200" dirty="0">
              <a:ea typeface="+mn-e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4" y="6386765"/>
            <a:ext cx="778169" cy="365125"/>
          </a:xfrm>
          <a:prstGeom prst="rect">
            <a:avLst/>
          </a:prstGeom>
        </p:spPr>
        <p:txBody>
          <a:bodyPr lIns="0" tIns="0" rIns="91440" bIns="0" anchor="t" anchorCtr="0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pPr rtl="0"/>
            <a:fld id="{D894A3D7-14C2-6C47-A804-4E9D0C64FE84}" type="slidenum">
              <a:rPr lang="en-US" kern="1200" smtClean="0">
                <a:ea typeface="+mn-ea"/>
              </a:rPr>
              <a:pPr rtl="0"/>
              <a:t>‹#›</a:t>
            </a:fld>
            <a:endParaRPr lang="en-US" kern="1200" dirty="0">
              <a:ea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76440"/>
            <a:ext cx="9144000" cy="182875"/>
          </a:xfrm>
          <a:prstGeom prst="rect">
            <a:avLst/>
          </a:prstGeom>
          <a:solidFill>
            <a:srgbClr val="FC00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5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transition spd="med"/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lsen.org/" TargetMode="External"/><Relationship Id="rId3" Type="http://schemas.openxmlformats.org/officeDocument/2006/relationships/hyperlink" Target="http://www.wpath.org/" TargetMode="External"/><Relationship Id="rId7" Type="http://schemas.openxmlformats.org/officeDocument/2006/relationships/hyperlink" Target="http://www.genderspectrum.org/" TargetMode="External"/><Relationship Id="rId2" Type="http://schemas.openxmlformats.org/officeDocument/2006/relationships/hyperlink" Target="https://www.childrens.com/specialties-services/specialty-centers-and-programs/endocrinology/programs-and-services/genecis-program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wfge.org/" TargetMode="External"/><Relationship Id="rId5" Type="http://schemas.openxmlformats.org/officeDocument/2006/relationships/hyperlink" Target="http://www.community.pflag.org/" TargetMode="External"/><Relationship Id="rId4" Type="http://schemas.openxmlformats.org/officeDocument/2006/relationships/hyperlink" Target="http://www.imatyfa.org/" TargetMode="External"/><Relationship Id="rId9" Type="http://schemas.openxmlformats.org/officeDocument/2006/relationships/hyperlink" Target="http://www.glma.org/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trevorproject.org/" TargetMode="External"/><Relationship Id="rId2" Type="http://schemas.openxmlformats.org/officeDocument/2006/relationships/hyperlink" Target="http://familyproject.sfsu.edu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transyouthequality.org/" TargetMode="External"/><Relationship Id="rId5" Type="http://schemas.openxmlformats.org/officeDocument/2006/relationships/hyperlink" Target="http://www.glnh/" TargetMode="External"/><Relationship Id="rId4" Type="http://schemas.openxmlformats.org/officeDocument/2006/relationships/hyperlink" Target="http://www.amplifyyourvoice.org/youthresources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ldrensnational.org/" TargetMode="External"/><Relationship Id="rId2" Type="http://schemas.openxmlformats.org/officeDocument/2006/relationships/hyperlink" Target="http://www.childrenshospital.org/clinicalservices/Sites2280/mainpageS2289PO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gender@childrensnational.org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nderodyssey.org/" TargetMode="Externa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tpride.org/" TargetMode="External"/><Relationship Id="rId2" Type="http://schemas.openxmlformats.org/officeDocument/2006/relationships/hyperlink" Target="http://www.transtexas.org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rcdallas.org/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095998" y="421194"/>
            <a:ext cx="5048002" cy="6015612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/>
          <p:nvPr/>
        </p:nvSpPr>
        <p:spPr>
          <a:xfrm>
            <a:off x="421574" y="1610112"/>
            <a:ext cx="4572001" cy="4462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800" dirty="0"/>
              <a:t>Update on the Care of Transgender Youth: Social-Emotional Considerations and Medical Interventions</a:t>
            </a:r>
            <a:br>
              <a:rPr sz="2800" dirty="0"/>
            </a:br>
            <a:r>
              <a:rPr sz="2800" dirty="0"/>
              <a:t/>
            </a:r>
            <a:br>
              <a:rPr sz="2800" dirty="0"/>
            </a:br>
            <a:r>
              <a:rPr dirty="0" smtClean="0"/>
              <a:t>Meredith </a:t>
            </a:r>
            <a:r>
              <a:rPr dirty="0"/>
              <a:t>R. Chapman, MD</a:t>
            </a:r>
          </a:p>
          <a:p>
            <a:pPr lvl="0"/>
            <a:r>
              <a:rPr dirty="0"/>
              <a:t>Ximena Lopez, MD</a:t>
            </a:r>
          </a:p>
          <a:p>
            <a:pPr lvl="0"/>
            <a:endParaRPr dirty="0"/>
          </a:p>
          <a:p>
            <a:pPr lvl="0"/>
            <a:r>
              <a:rPr dirty="0" err="1"/>
              <a:t>GENder</a:t>
            </a:r>
            <a:r>
              <a:rPr dirty="0"/>
              <a:t>, Education and Care Interdisciplinary Support Program </a:t>
            </a:r>
            <a:br>
              <a:rPr dirty="0"/>
            </a:br>
            <a:r>
              <a:rPr dirty="0"/>
              <a:t>(GENECIS</a:t>
            </a:r>
            <a:r>
              <a:rPr dirty="0" smtClean="0"/>
              <a:t>)</a:t>
            </a:r>
            <a:endParaRPr lang="en-US" dirty="0" smtClean="0"/>
          </a:p>
          <a:p>
            <a:pPr lvl="0"/>
            <a:r>
              <a:rPr lang="en-US" smtClean="0"/>
              <a:t>Children’s </a:t>
            </a:r>
            <a:r>
              <a:rPr lang="en-US" dirty="0" smtClean="0"/>
              <a:t>Medical Center Dallas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pic>
        <p:nvPicPr>
          <p:cNvPr id="54" name="image3.jpg" descr="M:\Marketing Team\Brand Marketing\Logos\Children's Health\Children's Health Logo Package\01 Color\ch_pos_clr_rgb.jpg"/>
          <p:cNvPicPr/>
          <p:nvPr/>
        </p:nvPicPr>
        <p:blipFill>
          <a:blip r:embed="rId4" cstate="print">
            <a:extLst/>
          </a:blip>
          <a:srcRect l="8183"/>
          <a:stretch>
            <a:fillRect/>
          </a:stretch>
        </p:blipFill>
        <p:spPr>
          <a:xfrm>
            <a:off x="510638" y="24319"/>
            <a:ext cx="3895108" cy="1585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Sex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Designation made at birth as “male” or “female” based on an individual’s genitalia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Frequently assumed to be the same as gender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Only one aspect of gender</a:t>
            </a:r>
          </a:p>
          <a:p>
            <a:pPr marL="0" lvl="0" indent="0" algn="ctr">
              <a:buSzTx/>
              <a:buNone/>
              <a:defRPr sz="1800"/>
            </a:pPr>
            <a:r>
              <a:rPr sz="2800" b="1">
                <a:solidFill>
                  <a:srgbClr val="FF0000"/>
                </a:solidFill>
              </a:rPr>
              <a:t>Sex + Gender Identity + Gender Expression</a:t>
            </a:r>
          </a:p>
          <a:p>
            <a:pPr lvl="0">
              <a:defRPr sz="1800"/>
            </a:pPr>
            <a:r>
              <a:rPr sz="2200"/>
              <a:t>Sexual Orientation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An individual’s enduring physical, emotional, romantic and/or spiritual attraction to another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Gender ≠ Sexual Orientation</a:t>
            </a:r>
          </a:p>
        </p:txBody>
      </p:sp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 lvl="0">
              <a:defRPr sz="1800" b="0"/>
            </a:pPr>
            <a:r>
              <a:rPr sz="2800" b="1"/>
              <a:t>Gender-Related Terms and Definitions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Transgender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Umbrella term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People whose gender identity and/or expression is different from cultural expectations based on the sex assigned them at birth</a:t>
            </a:r>
          </a:p>
          <a:p>
            <a:pPr lvl="0">
              <a:defRPr sz="1800"/>
            </a:pPr>
            <a:r>
              <a:rPr sz="2200"/>
              <a:t>MtF=“</a:t>
            </a:r>
            <a:r>
              <a:rPr sz="2200" i="1"/>
              <a:t>affirmed female</a:t>
            </a:r>
            <a:r>
              <a:rPr sz="2200"/>
              <a:t>”</a:t>
            </a:r>
            <a:r>
              <a:rPr sz="2200" i="1"/>
              <a:t>(transwoman</a:t>
            </a:r>
            <a:r>
              <a:rPr sz="2200"/>
              <a:t>)</a:t>
            </a:r>
          </a:p>
          <a:p>
            <a:pPr lvl="0">
              <a:defRPr sz="1800"/>
            </a:pPr>
            <a:r>
              <a:rPr sz="2200"/>
              <a:t>FtM=“</a:t>
            </a:r>
            <a:r>
              <a:rPr sz="2200" i="1"/>
              <a:t>affirmed male</a:t>
            </a:r>
            <a:r>
              <a:rPr sz="2200"/>
              <a:t>”</a:t>
            </a:r>
            <a:r>
              <a:rPr sz="2200" i="1"/>
              <a:t>(transman</a:t>
            </a:r>
            <a:r>
              <a:rPr sz="2200"/>
              <a:t>)</a:t>
            </a:r>
          </a:p>
          <a:p>
            <a:pPr lvl="0">
              <a:defRPr sz="1800"/>
            </a:pPr>
            <a:r>
              <a:rPr sz="2200"/>
              <a:t>Misgender: referring to someone as a gender different from what they self-identify</a:t>
            </a:r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 lvl="0">
              <a:defRPr sz="1800" b="0"/>
            </a:pPr>
            <a:r>
              <a:rPr sz="2800" b="1"/>
              <a:t>Gender-Related Terms and Definitions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5"/>
          <p:cNvGrpSpPr/>
          <p:nvPr/>
        </p:nvGrpSpPr>
        <p:grpSpPr>
          <a:xfrm>
            <a:off x="126233" y="274175"/>
            <a:ext cx="5789244" cy="2416823"/>
            <a:chOff x="0" y="0"/>
            <a:chExt cx="5789242" cy="2416821"/>
          </a:xfrm>
        </p:grpSpPr>
        <p:sp>
          <p:nvSpPr>
            <p:cNvPr id="90" name="Shape 90"/>
            <p:cNvSpPr/>
            <p:nvPr/>
          </p:nvSpPr>
          <p:spPr>
            <a:xfrm>
              <a:off x="-1" y="-1"/>
              <a:ext cx="5789244" cy="210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lnTo>
                    <a:pt x="6778" y="2419"/>
                  </a:ln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lnTo>
                    <a:pt x="14418" y="1119"/>
                  </a:ln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lnTo>
                    <a:pt x="13801" y="17556"/>
                  </a:ln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lnTo>
                    <a:pt x="7973" y="18727"/>
                  </a:ln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EBFF"/>
                </a:gs>
                <a:gs pos="35000">
                  <a:srgbClr val="DAF0FF"/>
                </a:gs>
                <a:gs pos="100000">
                  <a:srgbClr val="F1F9FF"/>
                </a:gs>
              </a:gsLst>
              <a:lin ang="16200000" scaled="0"/>
            </a:gradFill>
            <a:ln w="9525" cap="flat">
              <a:solidFill>
                <a:srgbClr val="90CDEF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1735881" y="1943356"/>
              <a:ext cx="350403" cy="35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EBFF"/>
                </a:gs>
                <a:gs pos="35000">
                  <a:srgbClr val="DAF0FF"/>
                </a:gs>
                <a:gs pos="100000">
                  <a:srgbClr val="F1F9FF"/>
                </a:gs>
              </a:gsLst>
              <a:lin ang="16200000" scaled="0"/>
            </a:gradFill>
            <a:ln w="9525" cap="flat">
              <a:solidFill>
                <a:srgbClr val="90CDEF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1644886" y="2164739"/>
              <a:ext cx="233601" cy="23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EBFF"/>
                </a:gs>
                <a:gs pos="35000">
                  <a:srgbClr val="DAF0FF"/>
                </a:gs>
                <a:gs pos="100000">
                  <a:srgbClr val="F1F9FF"/>
                </a:gs>
              </a:gsLst>
              <a:lin ang="16200000" scaled="0"/>
            </a:gradFill>
            <a:ln w="9525" cap="flat">
              <a:solidFill>
                <a:srgbClr val="90CDEF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1632814" y="2300021"/>
              <a:ext cx="116801" cy="11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EBFF"/>
                </a:gs>
                <a:gs pos="35000">
                  <a:srgbClr val="DAF0FF"/>
                </a:gs>
                <a:gs pos="100000">
                  <a:srgbClr val="F1F9FF"/>
                </a:gs>
              </a:gsLst>
              <a:lin ang="16200000" scaled="0"/>
            </a:gradFill>
            <a:ln w="9525" cap="flat">
              <a:solidFill>
                <a:srgbClr val="90CDEF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293965" y="107113"/>
              <a:ext cx="5304879" cy="1788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lnTo>
                    <a:pt x="1380" y="14010"/>
                  </a:ln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lnTo>
                    <a:pt x="2598" y="19137"/>
                  </a:ln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lnTo>
                    <a:pt x="14532" y="19050"/>
                  </a:ln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lnTo>
                    <a:pt x="17421" y="12116"/>
                  </a:ln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lnTo>
                    <a:pt x="21600" y="7649"/>
                  </a:ln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lnTo>
                    <a:pt x="19707" y="1814"/>
                  </a:ln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lnTo>
                    <a:pt x="14668" y="947"/>
                  </a:ln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lnTo>
                    <a:pt x="10888" y="1399"/>
                  </a:ln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lnTo>
                    <a:pt x="6452" y="1676"/>
                  </a:ln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9525" cap="flat">
              <a:solidFill>
                <a:srgbClr val="90CDEF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/>
            </a:p>
          </p:txBody>
        </p:sp>
      </p:grpSp>
      <p:sp>
        <p:nvSpPr>
          <p:cNvPr id="96" name="Shape 96"/>
          <p:cNvSpPr/>
          <p:nvPr/>
        </p:nvSpPr>
        <p:spPr>
          <a:xfrm>
            <a:off x="822318" y="611037"/>
            <a:ext cx="4572001" cy="1417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For some kids, their body might be a male body but inside they might feel like a girl. Or they might have a female body, but inside, they might feel like a boy. Have you ever had feelings like that?</a:t>
            </a:r>
          </a:p>
        </p:txBody>
      </p:sp>
      <p:grpSp>
        <p:nvGrpSpPr>
          <p:cNvPr id="102" name="Group 102"/>
          <p:cNvGrpSpPr/>
          <p:nvPr/>
        </p:nvGrpSpPr>
        <p:grpSpPr>
          <a:xfrm>
            <a:off x="3724260" y="2522209"/>
            <a:ext cx="5422331" cy="1651803"/>
            <a:chOff x="0" y="0"/>
            <a:chExt cx="5422329" cy="1651801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5422330" cy="1439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lnTo>
                    <a:pt x="6778" y="2419"/>
                  </a:ln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lnTo>
                    <a:pt x="14418" y="1119"/>
                  </a:ln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lnTo>
                    <a:pt x="13801" y="17556"/>
                  </a:ln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lnTo>
                    <a:pt x="7973" y="18727"/>
                  </a:ln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6200000" scaled="0"/>
            </a:gradFill>
            <a:ln w="9525" cap="flat">
              <a:solidFill>
                <a:srgbClr val="00295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1666396" y="1331250"/>
              <a:ext cx="239487" cy="239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6200000" scaled="0"/>
            </a:gradFill>
            <a:ln w="9525" cap="flat">
              <a:solidFill>
                <a:srgbClr val="00295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1574026" y="1476470"/>
              <a:ext cx="159659" cy="159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6200000" scaled="0"/>
            </a:gradFill>
            <a:ln w="9525" cap="flat">
              <a:solidFill>
                <a:srgbClr val="00295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1544113" y="1571973"/>
              <a:ext cx="79829" cy="79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6200000" scaled="0"/>
            </a:gradFill>
            <a:ln w="9525" cap="flat">
              <a:solidFill>
                <a:srgbClr val="00295D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275334" y="73207"/>
              <a:ext cx="4968664" cy="1222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lnTo>
                    <a:pt x="1380" y="14010"/>
                  </a:ln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lnTo>
                    <a:pt x="2598" y="19137"/>
                  </a:ln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lnTo>
                    <a:pt x="14532" y="19050"/>
                  </a:ln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lnTo>
                    <a:pt x="17421" y="12116"/>
                  </a:ln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lnTo>
                    <a:pt x="21600" y="7649"/>
                  </a:ln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lnTo>
                    <a:pt x="19707" y="1814"/>
                  </a:ln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lnTo>
                    <a:pt x="14668" y="947"/>
                  </a:ln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lnTo>
                    <a:pt x="10888" y="1399"/>
                  </a:ln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lnTo>
                    <a:pt x="6452" y="1676"/>
                  </a:ln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9525" cap="flat">
              <a:solidFill>
                <a:srgbClr val="00295D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03" name="Shape 103"/>
          <p:cNvSpPr/>
          <p:nvPr/>
        </p:nvSpPr>
        <p:spPr>
          <a:xfrm>
            <a:off x="4245426" y="2818940"/>
            <a:ext cx="4572001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What would you like me to call you? What pronouns would you like me to use? </a:t>
            </a:r>
          </a:p>
        </p:txBody>
      </p:sp>
      <p:grpSp>
        <p:nvGrpSpPr>
          <p:cNvPr id="109" name="Group 109"/>
          <p:cNvGrpSpPr/>
          <p:nvPr/>
        </p:nvGrpSpPr>
        <p:grpSpPr>
          <a:xfrm>
            <a:off x="126233" y="4320629"/>
            <a:ext cx="5232029" cy="2184204"/>
            <a:chOff x="0" y="0"/>
            <a:chExt cx="5232027" cy="2184202"/>
          </a:xfrm>
        </p:grpSpPr>
        <p:sp>
          <p:nvSpPr>
            <p:cNvPr id="104" name="Shape 104"/>
            <p:cNvSpPr/>
            <p:nvPr/>
          </p:nvSpPr>
          <p:spPr>
            <a:xfrm>
              <a:off x="-1" y="-1"/>
              <a:ext cx="5232029" cy="1903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lnTo>
                    <a:pt x="6778" y="2419"/>
                  </a:ln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lnTo>
                    <a:pt x="14418" y="1119"/>
                  </a:ln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lnTo>
                    <a:pt x="13801" y="17556"/>
                  </a:ln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lnTo>
                    <a:pt x="7973" y="18727"/>
                  </a:ln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EBFF"/>
                </a:gs>
                <a:gs pos="35000">
                  <a:srgbClr val="DAF0FF"/>
                </a:gs>
                <a:gs pos="100000">
                  <a:srgbClr val="F1F9FF"/>
                </a:gs>
              </a:gsLst>
              <a:lin ang="16200000" scaled="0"/>
            </a:gradFill>
            <a:ln w="9525" cap="flat">
              <a:solidFill>
                <a:srgbClr val="90CDEF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1568803" y="1756308"/>
              <a:ext cx="316677" cy="316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EBFF"/>
                </a:gs>
                <a:gs pos="35000">
                  <a:srgbClr val="DAF0FF"/>
                </a:gs>
                <a:gs pos="100000">
                  <a:srgbClr val="F1F9FF"/>
                </a:gs>
              </a:gsLst>
              <a:lin ang="16200000" scaled="0"/>
            </a:gradFill>
            <a:ln w="9525" cap="flat">
              <a:solidFill>
                <a:srgbClr val="90CDEF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1486566" y="1956383"/>
              <a:ext cx="211117" cy="211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EBFF"/>
                </a:gs>
                <a:gs pos="35000">
                  <a:srgbClr val="DAF0FF"/>
                </a:gs>
                <a:gs pos="100000">
                  <a:srgbClr val="F1F9FF"/>
                </a:gs>
              </a:gsLst>
              <a:lin ang="16200000" scaled="0"/>
            </a:gradFill>
            <a:ln w="9525" cap="flat">
              <a:solidFill>
                <a:srgbClr val="90CDEF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x="1475656" y="2078644"/>
              <a:ext cx="105559" cy="105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EBFF"/>
                </a:gs>
                <a:gs pos="35000">
                  <a:srgbClr val="DAF0FF"/>
                </a:gs>
                <a:gs pos="100000">
                  <a:srgbClr val="F1F9FF"/>
                </a:gs>
              </a:gsLst>
              <a:lin ang="16200000" scaled="0"/>
            </a:gradFill>
            <a:ln w="9525" cap="flat">
              <a:solidFill>
                <a:srgbClr val="90CDEF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x="265671" y="96803"/>
              <a:ext cx="4794284" cy="16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lnTo>
                    <a:pt x="1380" y="14010"/>
                  </a:ln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lnTo>
                    <a:pt x="2598" y="19137"/>
                  </a:ln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lnTo>
                    <a:pt x="14532" y="19050"/>
                  </a:ln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lnTo>
                    <a:pt x="17421" y="12116"/>
                  </a:ln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lnTo>
                    <a:pt x="21600" y="7649"/>
                  </a:ln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lnTo>
                    <a:pt x="19707" y="1814"/>
                  </a:ln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lnTo>
                    <a:pt x="14668" y="947"/>
                  </a:ln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lnTo>
                    <a:pt x="10888" y="1399"/>
                  </a:ln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lnTo>
                    <a:pt x="6452" y="1676"/>
                  </a:ln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9525" cap="flat">
              <a:solidFill>
                <a:srgbClr val="90CDEF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/>
            </a:p>
          </p:txBody>
        </p:sp>
      </p:grpSp>
      <p:sp>
        <p:nvSpPr>
          <p:cNvPr id="110" name="Shape 110"/>
          <p:cNvSpPr/>
          <p:nvPr/>
        </p:nvSpPr>
        <p:spPr>
          <a:xfrm>
            <a:off x="822318" y="4667721"/>
            <a:ext cx="4572001" cy="1150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t>Your gender is the way you experience yourself – for many people that’s either male or female, and for some people it might be something else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/>
          <a:p>
            <a:pPr lvl="0" algn="ctr">
              <a:defRPr sz="1800" b="0"/>
            </a:pPr>
            <a:r>
              <a:rPr sz="2800" b="1"/>
              <a:t>Gender Dysphoria:</a:t>
            </a:r>
            <a:br>
              <a:rPr sz="2800" b="1"/>
            </a:br>
            <a:r>
              <a:rPr sz="2800" b="1"/>
              <a:t>Prevalence</a:t>
            </a:r>
          </a:p>
        </p:txBody>
      </p:sp>
      <p:sp>
        <p:nvSpPr>
          <p:cNvPr id="115" name="Shape 115"/>
          <p:cNvSpPr>
            <a:spLocks noGrp="1"/>
          </p:cNvSpPr>
          <p:nvPr>
            <p:ph type="body" idx="1"/>
          </p:nvPr>
        </p:nvSpPr>
        <p:spPr>
          <a:xfrm>
            <a:off x="352425" y="1626918"/>
            <a:ext cx="8229600" cy="4545693"/>
          </a:xfrm>
          <a:prstGeom prst="rect">
            <a:avLst/>
          </a:prstGeom>
        </p:spPr>
        <p:txBody>
          <a:bodyPr/>
          <a:lstStyle/>
          <a:p>
            <a:pPr marL="311727" lvl="0" indent="-311727">
              <a:defRPr sz="1800"/>
            </a:pPr>
            <a:r>
              <a:rPr sz="2000"/>
              <a:t>Scarce data:  Minimum estimates at best </a:t>
            </a:r>
          </a:p>
          <a:p>
            <a:pPr marL="716972" lvl="1" indent="-259772">
              <a:spcBef>
                <a:spcPts val="400"/>
              </a:spcBef>
              <a:defRPr sz="1800"/>
            </a:pPr>
            <a:r>
              <a:rPr sz="2000"/>
              <a:t>MtF 1:12,000-1:45,000</a:t>
            </a:r>
          </a:p>
          <a:p>
            <a:pPr marL="716972" lvl="1" indent="-259772">
              <a:spcBef>
                <a:spcPts val="400"/>
              </a:spcBef>
              <a:defRPr sz="1800"/>
            </a:pPr>
            <a:r>
              <a:rPr sz="2000"/>
              <a:t>FtM 1:30,000-1:200,000</a:t>
            </a:r>
          </a:p>
          <a:p>
            <a:pPr marL="311727" lvl="0" indent="-311727">
              <a:defRPr sz="1800"/>
            </a:pPr>
            <a:r>
              <a:rPr sz="2000"/>
              <a:t>In the US, 0.3% of adults identify as transgender</a:t>
            </a:r>
          </a:p>
          <a:p>
            <a:pPr marL="311727" lvl="0" indent="-311727">
              <a:defRPr sz="1800"/>
            </a:pPr>
            <a:r>
              <a:rPr sz="2000"/>
              <a:t>Rates are thought to be exceptionally higher than reported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body" idx="1"/>
          </p:nvPr>
        </p:nvSpPr>
        <p:spPr>
          <a:xfrm>
            <a:off x="457200" y="1303319"/>
            <a:ext cx="8229600" cy="5532123"/>
          </a:xfrm>
          <a:prstGeom prst="rect">
            <a:avLst/>
          </a:prstGeom>
        </p:spPr>
        <p:txBody>
          <a:bodyPr/>
          <a:lstStyle/>
          <a:p>
            <a:pPr marL="200526" lvl="0" indent="-200526">
              <a:spcBef>
                <a:spcPts val="0"/>
              </a:spcBef>
              <a:buFontTx/>
              <a:tabLst>
                <a:tab pos="12700" algn="l"/>
                <a:tab pos="1270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000"/>
              <a:t>Gender Identity is organic</a:t>
            </a:r>
          </a:p>
          <a:p>
            <a:pPr marL="581526" lvl="1" indent="-200526">
              <a:spcBef>
                <a:spcPts val="0"/>
              </a:spcBef>
              <a:buFontTx/>
              <a:buChar char="•"/>
              <a:tabLst>
                <a:tab pos="12700" algn="l"/>
                <a:tab pos="1270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000"/>
              <a:t>Biological in nature and hard-wired</a:t>
            </a:r>
          </a:p>
          <a:p>
            <a:pPr marL="581526" lvl="1" indent="-200526">
              <a:spcBef>
                <a:spcPts val="0"/>
              </a:spcBef>
              <a:buFontTx/>
              <a:buChar char="•"/>
              <a:tabLst>
                <a:tab pos="12700" algn="l"/>
                <a:tab pos="1270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000"/>
              <a:t>Environment plays nearly no role</a:t>
            </a:r>
          </a:p>
          <a:p>
            <a:pPr marL="581526" lvl="1" indent="-200526">
              <a:spcBef>
                <a:spcPts val="0"/>
              </a:spcBef>
              <a:buFontTx/>
              <a:buChar char="•"/>
              <a:tabLst>
                <a:tab pos="12700" algn="l"/>
                <a:tab pos="1270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000"/>
              <a:t>Not a result of rearing or childhood events</a:t>
            </a:r>
          </a:p>
          <a:p>
            <a:pPr marL="581526" lvl="1" indent="-200526">
              <a:spcBef>
                <a:spcPts val="0"/>
              </a:spcBef>
              <a:buFontTx/>
              <a:buChar char="•"/>
              <a:tabLst>
                <a:tab pos="12700" algn="l"/>
                <a:tab pos="1270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000"/>
              <a:t>Not due to an emotional disorder</a:t>
            </a:r>
          </a:p>
        </p:txBody>
      </p:sp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algn="ctr">
              <a:defRPr sz="1800" b="0"/>
            </a:pPr>
            <a:r>
              <a:rPr sz="2800" b="1"/>
              <a:t>Gender Dysphoria:</a:t>
            </a:r>
            <a:br>
              <a:rPr sz="2800" b="1"/>
            </a:br>
            <a:r>
              <a:rPr sz="2800" b="1"/>
              <a:t>Etiology</a:t>
            </a:r>
          </a:p>
        </p:txBody>
      </p:sp>
      <p:pic>
        <p:nvPicPr>
          <p:cNvPr id="121" name="pasted-image.ti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14684" y="3307208"/>
            <a:ext cx="4436329" cy="2962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asted-image.ti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550821" y="2704169"/>
            <a:ext cx="3114103" cy="2220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algn="ctr">
              <a:defRPr sz="1800" b="0"/>
            </a:pPr>
            <a:r>
              <a:rPr sz="2800" b="1"/>
              <a:t>Gender Dysphoria:</a:t>
            </a:r>
            <a:br>
              <a:rPr sz="2800" b="1"/>
            </a:br>
            <a:r>
              <a:rPr sz="2800" b="1"/>
              <a:t>Etiology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00526" lvl="0" indent="-200526">
              <a:spcBef>
                <a:spcPts val="0"/>
              </a:spcBef>
              <a:buFontTx/>
              <a:tabLst>
                <a:tab pos="12700" algn="l"/>
                <a:tab pos="1270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000"/>
              <a:t>Gender is a social/societal construct</a:t>
            </a:r>
          </a:p>
          <a:p>
            <a:pPr marL="581526" lvl="1" indent="-200526">
              <a:spcBef>
                <a:spcPts val="0"/>
              </a:spcBef>
              <a:buFontTx/>
              <a:buChar char="•"/>
              <a:tabLst>
                <a:tab pos="12700" algn="l"/>
                <a:tab pos="1270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000"/>
              <a:t>Changes over time</a:t>
            </a:r>
          </a:p>
          <a:p>
            <a:pPr marL="581526" lvl="1" indent="-200526">
              <a:spcBef>
                <a:spcPts val="0"/>
              </a:spcBef>
              <a:buFontTx/>
              <a:buChar char="•"/>
              <a:tabLst>
                <a:tab pos="12700" algn="l"/>
                <a:tab pos="1270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000"/>
              <a:t>Gendered interactions start even before birth</a:t>
            </a:r>
          </a:p>
          <a:p>
            <a:pPr marL="581526" lvl="1" indent="-200526">
              <a:spcBef>
                <a:spcPts val="0"/>
              </a:spcBef>
              <a:buFontTx/>
              <a:buChar char="•"/>
              <a:tabLst>
                <a:tab pos="12700" algn="l"/>
                <a:tab pos="1270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000"/>
              <a:t>Taught by parents, reinforced by media, culture, religion</a:t>
            </a:r>
          </a:p>
          <a:p>
            <a:pPr marL="962526" lvl="2" indent="-200526">
              <a:spcBef>
                <a:spcPts val="0"/>
              </a:spcBef>
              <a:buFontTx/>
              <a:tabLst>
                <a:tab pos="12700" algn="l"/>
                <a:tab pos="1270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2000"/>
              <a:t>Policed by society</a:t>
            </a:r>
          </a:p>
        </p:txBody>
      </p:sp>
      <p:pic>
        <p:nvPicPr>
          <p:cNvPr id="128" name="pasted-image.ti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570245" y="2740261"/>
            <a:ext cx="2482035" cy="3177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asted-image.ti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542214" y="3356089"/>
            <a:ext cx="2946401" cy="275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7.png"/>
          <p:cNvPicPr/>
          <p:nvPr/>
        </p:nvPicPr>
        <p:blipFill>
          <a:blip r:embed="rId3" cstate="print">
            <a:extLst/>
          </a:blip>
          <a:srcRect b="18893"/>
          <a:stretch>
            <a:fillRect/>
          </a:stretch>
        </p:blipFill>
        <p:spPr>
          <a:xfrm>
            <a:off x="523670" y="349251"/>
            <a:ext cx="8096661" cy="4333874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523670" y="4943297"/>
            <a:ext cx="8096661" cy="959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 b="1" i="1" cap="all">
                <a:ln w="8999">
                  <a:solidFill>
                    <a:srgbClr val="C25C09"/>
                  </a:solidFill>
                </a:ln>
                <a:solidFill>
                  <a:srgbClr val="863C00"/>
                </a:solidFill>
              </a:rPr>
              <a:t>On nearly every continent, and for all of recorded history, thriving cultures have recognized, revered, and integrated more than two genders</a:t>
            </a:r>
            <a:r>
              <a:rPr sz="2000" b="1" i="1" spc="300">
                <a:ln w="11430">
                  <a:solidFill>
                    <a:srgbClr val="F3F3F4"/>
                  </a:solidFill>
                </a:ln>
                <a:solidFill>
                  <a:srgbClr val="33476F"/>
                </a:solidFill>
              </a:rPr>
              <a:t>.</a:t>
            </a:r>
          </a:p>
        </p:txBody>
      </p:sp>
      <p:sp>
        <p:nvSpPr>
          <p:cNvPr id="135" name="Shape 135"/>
          <p:cNvSpPr/>
          <p:nvPr/>
        </p:nvSpPr>
        <p:spPr>
          <a:xfrm>
            <a:off x="2127250" y="6198713"/>
            <a:ext cx="6715125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 lvl="0">
              <a:defRPr sz="1800"/>
            </a:pPr>
            <a:r>
              <a:rPr sz="1400"/>
              <a:t>Independent Lens Two Spirits www.pbs.org/independentlens/two-spirits/map.html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Gender Diverse Cultures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Native American tribes including: Blackfoot Confederacy, Lakota, Mohave, Navajo, and Zuni</a:t>
            </a:r>
          </a:p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Hawaii</a:t>
            </a:r>
          </a:p>
          <a:p>
            <a:pPr marL="1085850" lvl="1" indent="-342900">
              <a:spcBef>
                <a:spcPts val="400"/>
              </a:spcBef>
              <a:buFont typeface="Arial"/>
              <a:defRPr sz="1800"/>
            </a:pPr>
            <a:r>
              <a:rPr sz="2000"/>
              <a:t>Mahu- gender role somewhere between or encompassing both masculine and feminine characteristics</a:t>
            </a:r>
          </a:p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Thailand</a:t>
            </a:r>
          </a:p>
          <a:p>
            <a:pPr marL="1085850" lvl="1" indent="-342900">
              <a:spcBef>
                <a:spcPts val="400"/>
              </a:spcBef>
              <a:buFont typeface="Arial"/>
              <a:defRPr sz="1800"/>
            </a:pPr>
            <a:r>
              <a:rPr sz="2000"/>
              <a:t>Kathoey “ladyboys”- born male but “having a female heart”</a:t>
            </a:r>
          </a:p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Australia</a:t>
            </a:r>
          </a:p>
          <a:p>
            <a:pPr marL="1085850" lvl="1" indent="-342900">
              <a:spcBef>
                <a:spcPts val="400"/>
              </a:spcBef>
              <a:buFont typeface="Arial"/>
              <a:defRPr sz="1800"/>
            </a:pPr>
            <a:r>
              <a:rPr sz="2000"/>
              <a:t>Sistergirls and brotherboys</a:t>
            </a:r>
          </a:p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New Zealand</a:t>
            </a:r>
          </a:p>
          <a:p>
            <a:pPr marL="1085850" lvl="1" indent="-342900">
              <a:spcBef>
                <a:spcPts val="400"/>
              </a:spcBef>
              <a:buFont typeface="Arial"/>
              <a:defRPr sz="1800"/>
            </a:pPr>
            <a:r>
              <a:rPr sz="2000"/>
              <a:t>Maori wakawahine and wakatane</a:t>
            </a:r>
          </a:p>
        </p:txBody>
      </p:sp>
      <p:pic>
        <p:nvPicPr>
          <p:cNvPr id="141" name="image8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842000" y="4267200"/>
            <a:ext cx="3175000" cy="2387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6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11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28637" y="121722"/>
            <a:ext cx="8086726" cy="640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Phenomenology in Children</a:t>
            </a:r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417166" y="1311209"/>
            <a:ext cx="8229601" cy="4965766"/>
          </a:xfrm>
          <a:prstGeom prst="rect">
            <a:avLst/>
          </a:prstGeom>
        </p:spPr>
        <p:txBody>
          <a:bodyPr/>
          <a:lstStyle/>
          <a:p>
            <a:pPr marL="311727" lvl="0" indent="-311727">
              <a:defRPr sz="1800"/>
            </a:pPr>
            <a:r>
              <a:rPr sz="2000"/>
              <a:t>Children of any age may show features that could indicate gender dysphoria</a:t>
            </a:r>
          </a:p>
          <a:p>
            <a:pPr marL="311727" lvl="0" indent="-311727">
              <a:defRPr sz="1800"/>
            </a:pPr>
            <a:r>
              <a:rPr sz="2000"/>
              <a:t>Heterogeneity in features:</a:t>
            </a:r>
          </a:p>
          <a:p>
            <a:pPr marL="716972" lvl="1" indent="-259772">
              <a:spcBef>
                <a:spcPts val="400"/>
              </a:spcBef>
              <a:defRPr sz="1800"/>
            </a:pPr>
            <a:r>
              <a:rPr sz="2000"/>
              <a:t>Prefer clothes, toys, and games that are commonly associated with the other sex and prefer playing with other-sex peers</a:t>
            </a:r>
          </a:p>
          <a:p>
            <a:pPr marL="716972" lvl="1" indent="-259772">
              <a:spcBef>
                <a:spcPts val="400"/>
              </a:spcBef>
              <a:defRPr sz="1800"/>
            </a:pPr>
            <a:r>
              <a:rPr sz="2000"/>
              <a:t>Express a wish to be of the other sex and be unhappy about their physical sex characteristics and functions</a:t>
            </a:r>
          </a:p>
          <a:p>
            <a:pPr marL="1174172" lvl="2" indent="-259772">
              <a:spcBef>
                <a:spcPts val="400"/>
              </a:spcBef>
              <a:buChar char="–"/>
              <a:defRPr sz="1800"/>
            </a:pPr>
            <a:r>
              <a:rPr sz="2000"/>
              <a:t>Some children demonstrate extremely gender-nonconforming behavior and wishes</a:t>
            </a:r>
          </a:p>
          <a:p>
            <a:pPr marL="1631372" lvl="3" indent="-259772">
              <a:spcBef>
                <a:spcPts val="400"/>
              </a:spcBef>
              <a:defRPr sz="1800"/>
            </a:pPr>
            <a:r>
              <a:rPr sz="2000"/>
              <a:t>Persistent and severe discomfort with their primary sex characteristics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Learning Objectives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spcBef>
                <a:spcPts val="400"/>
              </a:spcBef>
              <a:defRPr sz="1800" b="0"/>
            </a:pPr>
            <a:r>
              <a:rPr sz="2000"/>
              <a:t>1. Understand and correctly use gender-related terms and definitions</a:t>
            </a:r>
            <a:endParaRPr sz="2000" b="1"/>
          </a:p>
          <a:p>
            <a:pPr lvl="0">
              <a:lnSpc>
                <a:spcPct val="80000"/>
              </a:lnSpc>
              <a:spcBef>
                <a:spcPts val="400"/>
              </a:spcBef>
              <a:defRPr sz="1800" b="0"/>
            </a:pPr>
            <a:endParaRPr sz="2000"/>
          </a:p>
          <a:p>
            <a:pPr lvl="0">
              <a:lnSpc>
                <a:spcPct val="80000"/>
              </a:lnSpc>
              <a:spcBef>
                <a:spcPts val="400"/>
              </a:spcBef>
              <a:defRPr sz="1800" b="0"/>
            </a:pPr>
            <a:r>
              <a:rPr sz="2000"/>
              <a:t>2. Recognize mental health issues in gender diverse youth </a:t>
            </a:r>
            <a:endParaRPr sz="2000" b="1"/>
          </a:p>
          <a:p>
            <a:pPr lvl="0">
              <a:lnSpc>
                <a:spcPct val="80000"/>
              </a:lnSpc>
              <a:spcBef>
                <a:spcPts val="400"/>
              </a:spcBef>
              <a:defRPr sz="1800" b="0"/>
            </a:pPr>
            <a:endParaRPr sz="2000"/>
          </a:p>
          <a:p>
            <a:pPr lvl="0">
              <a:lnSpc>
                <a:spcPct val="80000"/>
              </a:lnSpc>
              <a:spcBef>
                <a:spcPts val="400"/>
              </a:spcBef>
              <a:defRPr sz="1800" b="0"/>
            </a:pPr>
            <a:r>
              <a:rPr sz="2000"/>
              <a:t>3. Describe the psychosocial impact of gender differences and the risks gender diverse youth face</a:t>
            </a:r>
            <a:endParaRPr sz="2000" b="1"/>
          </a:p>
          <a:p>
            <a:pPr lvl="0">
              <a:lnSpc>
                <a:spcPct val="80000"/>
              </a:lnSpc>
              <a:spcBef>
                <a:spcPts val="400"/>
              </a:spcBef>
              <a:defRPr sz="1800" b="0"/>
            </a:pPr>
            <a:endParaRPr sz="2000"/>
          </a:p>
          <a:p>
            <a:pPr lvl="0">
              <a:lnSpc>
                <a:spcPct val="80000"/>
              </a:lnSpc>
              <a:spcBef>
                <a:spcPts val="400"/>
              </a:spcBef>
              <a:defRPr sz="1800" b="0"/>
            </a:pPr>
            <a:r>
              <a:rPr sz="2000"/>
              <a:t>4. Understand the risks and benefits of puberty suppression and/or “cross-sex hormone” therapy during adolescence</a:t>
            </a:r>
            <a:endParaRPr sz="2000" b="1"/>
          </a:p>
          <a:p>
            <a:pPr lvl="0">
              <a:lnSpc>
                <a:spcPct val="80000"/>
              </a:lnSpc>
              <a:spcBef>
                <a:spcPts val="400"/>
              </a:spcBef>
              <a:defRPr sz="1800" b="0"/>
            </a:pPr>
            <a:endParaRPr sz="2000"/>
          </a:p>
          <a:p>
            <a:pPr lvl="0">
              <a:lnSpc>
                <a:spcPct val="80000"/>
              </a:lnSpc>
              <a:spcBef>
                <a:spcPts val="400"/>
              </a:spcBef>
              <a:defRPr sz="1800" b="0"/>
            </a:pPr>
            <a:r>
              <a:rPr sz="2000"/>
              <a:t>5. Discuss some of the current ethical issues of gender affirmation and transition, physically and emotionally in transgender youth</a:t>
            </a:r>
            <a:endParaRPr sz="2000" b="1"/>
          </a:p>
          <a:p>
            <a:pPr lvl="0">
              <a:lnSpc>
                <a:spcPct val="80000"/>
              </a:lnSpc>
              <a:spcBef>
                <a:spcPts val="400"/>
              </a:spcBef>
              <a:defRPr sz="1800" b="0"/>
            </a:pPr>
            <a:endParaRPr sz="2000"/>
          </a:p>
          <a:p>
            <a:pPr lvl="0">
              <a:lnSpc>
                <a:spcPct val="80000"/>
              </a:lnSpc>
              <a:spcBef>
                <a:spcPts val="400"/>
              </a:spcBef>
              <a:defRPr sz="1800" b="0"/>
            </a:pPr>
            <a:r>
              <a:rPr sz="2000"/>
              <a:t>6. Discuss available resources for pediatric providers in order to best treat or care for transgender youth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01700" y="496493"/>
            <a:ext cx="7289800" cy="4526752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460374" y="5410696"/>
            <a:ext cx="8191501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“All the girls were doing Barbie dolls and nail polish, and I just wasn’t one of them. All the boys were doing skateboards and helmets, and I wanted to do that stuff. I never felt right in that body.”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Diagnostic Frameworks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ICD 10</a:t>
            </a:r>
          </a:p>
          <a:p>
            <a:pPr marL="800100" lvl="1" indent="-342900">
              <a:buChar char="•"/>
              <a:defRPr sz="1800"/>
            </a:pPr>
            <a:r>
              <a:rPr sz="2200"/>
              <a:t>Gender Identity Disorder of Childhood</a:t>
            </a:r>
          </a:p>
          <a:p>
            <a:pPr marL="1257300" lvl="2" indent="-342900">
              <a:defRPr sz="1800"/>
            </a:pPr>
            <a:r>
              <a:rPr sz="2200"/>
              <a:t>Separate criteria for assigned males and females</a:t>
            </a:r>
          </a:p>
          <a:p>
            <a:pPr marL="1714500" lvl="3" indent="-342900">
              <a:buChar char="•"/>
              <a:defRPr sz="1800"/>
            </a:pPr>
            <a:r>
              <a:rPr sz="2200"/>
              <a:t>Overarching is persistent and intense distress about being the assigned sex and a stated desire to be or insistence that one is the opposite</a:t>
            </a:r>
          </a:p>
          <a:p>
            <a:pPr lvl="0">
              <a:defRPr sz="1800"/>
            </a:pPr>
            <a:r>
              <a:rPr sz="2200"/>
              <a:t>DSM 5</a:t>
            </a:r>
          </a:p>
          <a:p>
            <a:pPr marL="800100" lvl="1" indent="-342900">
              <a:buChar char="•"/>
              <a:defRPr sz="1800"/>
            </a:pPr>
            <a:r>
              <a:rPr sz="2200"/>
              <a:t>Gender Dysphoria in Children</a:t>
            </a:r>
          </a:p>
          <a:p>
            <a:pPr marL="1257300" lvl="2" indent="-342900">
              <a:defRPr sz="1800"/>
            </a:pPr>
            <a:r>
              <a:rPr sz="2200"/>
              <a:t>A marked incongruence between one’s experienced/expressed gender and assigned gender, of at least 6 months’ duration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1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438400" y="381000"/>
            <a:ext cx="4876801" cy="5946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/>
          <a:p>
            <a:pPr lvl="0" algn="ctr">
              <a:defRPr sz="1800" b="0"/>
            </a:pPr>
            <a:r>
              <a:rPr sz="2800" b="1"/>
              <a:t>Phenomenology in Adolescents</a:t>
            </a:r>
            <a:br>
              <a:rPr sz="2800" b="1"/>
            </a:br>
            <a:endParaRPr sz="2800" b="1"/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xfrm>
            <a:off x="371475" y="1583054"/>
            <a:ext cx="8229600" cy="4709160"/>
          </a:xfrm>
          <a:prstGeom prst="rect">
            <a:avLst/>
          </a:prstGeom>
        </p:spPr>
        <p:txBody>
          <a:bodyPr/>
          <a:lstStyle/>
          <a:p>
            <a:pPr marL="280554" lvl="0" indent="-280554">
              <a:defRPr sz="1800"/>
            </a:pPr>
            <a:r>
              <a:t>Dysphoric feelings intensify and body aversion will develop or increase as secondary sex characteristics develop</a:t>
            </a:r>
          </a:p>
          <a:p>
            <a:pPr marL="280554" lvl="0" indent="-280554">
              <a:defRPr sz="1800"/>
            </a:pPr>
            <a:r>
              <a:t>More extreme gender nonconformity in childhood is associated with persistence of gender dysphoria into late adolescence and early adulthood</a:t>
            </a:r>
          </a:p>
          <a:p>
            <a:pPr marL="280554" lvl="0" indent="-280554">
              <a:defRPr sz="1800"/>
            </a:pPr>
            <a:r>
              <a:t>Many, but not all, gender dysphoric adolescents have a strong wish for hormones and surgery </a:t>
            </a:r>
          </a:p>
          <a:p>
            <a:pPr marL="280554" lvl="0" indent="-280554">
              <a:defRPr sz="1800"/>
            </a:pPr>
            <a:r>
              <a:t>Increasing numbers of adolescents have already started living in their desired gender role upon entering high school </a:t>
            </a:r>
          </a:p>
          <a:p>
            <a:pPr marL="280554" lvl="0" indent="-280554">
              <a:defRPr sz="1800"/>
            </a:pPr>
            <a:r>
              <a:t>It is more common for adolescents with gender dysphoria to have higher prevalence rates of:</a:t>
            </a:r>
          </a:p>
          <a:p>
            <a:pPr marL="690995" lvl="1" indent="-233795">
              <a:spcBef>
                <a:spcPts val="400"/>
              </a:spcBef>
              <a:defRPr sz="1800"/>
            </a:pPr>
            <a:r>
              <a:t>Internalizing disorders (anxiety and depression) </a:t>
            </a:r>
          </a:p>
          <a:p>
            <a:pPr marL="690995" lvl="1" indent="-233795">
              <a:spcBef>
                <a:spcPts val="400"/>
              </a:spcBef>
              <a:defRPr sz="1800"/>
            </a:pPr>
            <a:r>
              <a:t>Externalizing disorders (oppositional defiant disorder)</a:t>
            </a:r>
          </a:p>
          <a:p>
            <a:pPr marL="690995" lvl="1" indent="-233795">
              <a:spcBef>
                <a:spcPts val="400"/>
              </a:spcBef>
              <a:defRPr sz="1800"/>
            </a:pPr>
            <a:r>
              <a:t>Autism spectrum disorders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Diagnostic Frameworks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idx="1"/>
          </p:nvPr>
        </p:nvSpPr>
        <p:spPr>
          <a:xfrm>
            <a:off x="457200" y="931092"/>
            <a:ext cx="8229600" cy="553212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29184" lvl="0" indent="-329184" defTabSz="438911">
              <a:spcBef>
                <a:spcPts val="1200"/>
              </a:spcBef>
              <a:defRPr sz="1800"/>
            </a:pPr>
            <a:r>
              <a:rPr sz="2112"/>
              <a:t>ICD 10</a:t>
            </a:r>
          </a:p>
          <a:p>
            <a:pPr marL="768095" lvl="1" indent="-329184" defTabSz="438911">
              <a:spcBef>
                <a:spcPts val="1200"/>
              </a:spcBef>
              <a:buChar char="•"/>
              <a:defRPr sz="1800"/>
            </a:pPr>
            <a:r>
              <a:rPr sz="2112"/>
              <a:t>Transsexualism</a:t>
            </a:r>
          </a:p>
          <a:p>
            <a:pPr marL="1207008" lvl="2" indent="-329184" defTabSz="438911">
              <a:spcBef>
                <a:spcPts val="1200"/>
              </a:spcBef>
              <a:defRPr sz="1800"/>
            </a:pPr>
            <a:r>
              <a:rPr sz="2112"/>
              <a:t>Desire to live and be accepted as a member of the opposite sex, usually accompanied by the wish to make one's body as congruent as possible with one's preferred sex through surgery and hormonal treatment</a:t>
            </a:r>
          </a:p>
          <a:p>
            <a:pPr marL="1645919" lvl="3" indent="-329184" defTabSz="438911">
              <a:spcBef>
                <a:spcPts val="1200"/>
              </a:spcBef>
              <a:buChar char="•"/>
              <a:defRPr sz="1800"/>
            </a:pPr>
            <a:r>
              <a:rPr sz="2112"/>
              <a:t>Presence of the transsexual identity for at least two years persistently</a:t>
            </a:r>
          </a:p>
          <a:p>
            <a:pPr marL="329184" lvl="0" indent="-329184" defTabSz="438911">
              <a:spcBef>
                <a:spcPts val="1200"/>
              </a:spcBef>
              <a:defRPr sz="1800"/>
            </a:pPr>
            <a:r>
              <a:rPr sz="2112"/>
              <a:t>DSM 5</a:t>
            </a:r>
          </a:p>
          <a:p>
            <a:pPr marL="768095" lvl="1" indent="-329184" defTabSz="438911">
              <a:spcBef>
                <a:spcPts val="1200"/>
              </a:spcBef>
              <a:buChar char="•"/>
              <a:defRPr sz="1800"/>
            </a:pPr>
            <a:r>
              <a:rPr sz="2112"/>
              <a:t>Gender Dysphoria in Adolescents and Adults</a:t>
            </a:r>
          </a:p>
          <a:p>
            <a:pPr marL="1207008" lvl="2" indent="-329184" defTabSz="438911">
              <a:spcBef>
                <a:spcPts val="1200"/>
              </a:spcBef>
              <a:defRPr sz="1800"/>
            </a:pPr>
            <a:r>
              <a:rPr sz="2112"/>
              <a:t>A marked incongruence between one’s experienced/expressed gender and assigned gender, of at least 6 months’ duration</a:t>
            </a:r>
          </a:p>
          <a:p>
            <a:pPr marL="1645919" lvl="3" indent="-329184" defTabSz="438911">
              <a:spcBef>
                <a:spcPts val="1200"/>
              </a:spcBef>
              <a:buChar char="•"/>
              <a:defRPr sz="1800"/>
            </a:pPr>
            <a:r>
              <a:rPr sz="2112"/>
              <a:t>Posttransition specifier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2800" b="1"/>
              <a:t>Gender Dysphoria is not the Same in Children and Adolescents 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/>
          </a:p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In children, the salient incongruence of assigned and affirmed gender is with gender expression or primary sex characteristics </a:t>
            </a:r>
          </a:p>
          <a:p>
            <a:pPr marL="1085850" lvl="1" indent="-342900">
              <a:spcBef>
                <a:spcPts val="400"/>
              </a:spcBef>
              <a:buFont typeface="Arial"/>
              <a:defRPr sz="1800"/>
            </a:pPr>
            <a:r>
              <a:rPr sz="2000"/>
              <a:t>Gender expression in play, clothing, peer preference</a:t>
            </a:r>
          </a:p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In adolescents secondary sex characteristics acquire increasing salience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 lvl="0">
              <a:defRPr sz="1800" b="0"/>
            </a:pPr>
            <a:r>
              <a:rPr sz="2800" b="1"/>
              <a:t>Psychosocial Impact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xfrm>
            <a:off x="457200" y="1074419"/>
            <a:ext cx="8229600" cy="4726307"/>
          </a:xfrm>
          <a:prstGeom prst="rect">
            <a:avLst/>
          </a:prstGeom>
        </p:spPr>
        <p:txBody>
          <a:bodyPr/>
          <a:lstStyle/>
          <a:p>
            <a:pPr marL="374072" lvl="0" indent="-374072">
              <a:defRPr sz="1800"/>
            </a:pPr>
            <a:r>
              <a:rPr sz="2400"/>
              <a:t>Isolation</a:t>
            </a:r>
          </a:p>
          <a:p>
            <a:pPr marL="374072" lvl="0" indent="-374072">
              <a:defRPr sz="1800"/>
            </a:pPr>
            <a:r>
              <a:rPr sz="2400"/>
              <a:t>Social anxiety </a:t>
            </a:r>
          </a:p>
          <a:p>
            <a:pPr marL="374072" lvl="0" indent="-374072">
              <a:defRPr sz="1800"/>
            </a:pPr>
            <a:r>
              <a:rPr sz="2400"/>
              <a:t>Discrimination &amp; Harassment</a:t>
            </a:r>
          </a:p>
          <a:p>
            <a:pPr marL="374072" lvl="0" indent="-374072">
              <a:defRPr sz="1800"/>
            </a:pPr>
            <a:r>
              <a:rPr sz="2400"/>
              <a:t>Bullying &amp; Violence</a:t>
            </a:r>
          </a:p>
          <a:p>
            <a:pPr marL="374072" lvl="0" indent="-374072">
              <a:defRPr sz="1800"/>
            </a:pPr>
            <a:r>
              <a:rPr sz="2400"/>
              <a:t>School Avoidance</a:t>
            </a:r>
          </a:p>
          <a:p>
            <a:pPr marL="374072" lvl="0" indent="-374072">
              <a:defRPr sz="1800"/>
            </a:pPr>
            <a:r>
              <a:rPr sz="2400"/>
              <a:t>Physical &amp; Sexual Abuse</a:t>
            </a:r>
          </a:p>
          <a:p>
            <a:pPr marL="374072" lvl="0" indent="-374072">
              <a:defRPr sz="1800"/>
            </a:pPr>
            <a:r>
              <a:rPr sz="2400"/>
              <a:t>Homelessness</a:t>
            </a:r>
          </a:p>
          <a:p>
            <a:pPr marL="374072" lvl="0" indent="-374072">
              <a:defRPr sz="1800"/>
            </a:pPr>
            <a:r>
              <a:rPr sz="2400"/>
              <a:t>Substance Abuse</a:t>
            </a:r>
          </a:p>
          <a:p>
            <a:pPr marL="374072" lvl="0" indent="-374072">
              <a:defRPr sz="1800"/>
            </a:pPr>
            <a:r>
              <a:rPr sz="2400"/>
              <a:t>At-risk Behavior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13.png"/>
          <p:cNvPicPr/>
          <p:nvPr/>
        </p:nvPicPr>
        <p:blipFill>
          <a:blip r:embed="rId2" cstate="print">
            <a:extLst/>
          </a:blip>
          <a:srcRect t="4147" b="4147"/>
          <a:stretch>
            <a:fillRect/>
          </a:stretch>
        </p:blipFill>
        <p:spPr>
          <a:xfrm>
            <a:off x="457200" y="274320"/>
            <a:ext cx="82296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14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66687" y="1209923"/>
            <a:ext cx="8010626" cy="4438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15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42018" y="1069885"/>
            <a:ext cx="8259965" cy="4718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3348842" y="6410995"/>
            <a:ext cx="5663735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200"/>
            </a:lvl1pPr>
          </a:lstStyle>
          <a:p>
            <a:pPr lvl="0">
              <a:defRPr sz="1800"/>
            </a:pPr>
            <a:r>
              <a:rPr sz="1200"/>
              <a:t>http://itspronouncedmetrosexual.com/2015/03/the-genderbread-person-v3/</a:t>
            </a:r>
          </a:p>
        </p:txBody>
      </p:sp>
      <p:pic>
        <p:nvPicPr>
          <p:cNvPr id="62" name="image4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01818" y="344383"/>
            <a:ext cx="5708383" cy="6249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16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55966" y="831273"/>
            <a:ext cx="7632068" cy="2933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17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43088" y="4364985"/>
            <a:ext cx="5457826" cy="1247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18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646737" y="4243718"/>
            <a:ext cx="3335338" cy="2389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19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180" y="130628"/>
            <a:ext cx="4576982" cy="2767838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xfrm>
            <a:off x="1260966" y="2995770"/>
            <a:ext cx="7330668" cy="1362076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2800" b="1"/>
              <a:t>Best Treatment Practices for Gender Non-Conforming Prepubescent Youth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Emerging Findings From Empirical Research on Gender Non-Conforming Youth</a:t>
            </a:r>
          </a:p>
        </p:txBody>
      </p:sp>
      <p:sp>
        <p:nvSpPr>
          <p:cNvPr id="188" name="Shape 188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Heterogeneous group</a:t>
            </a:r>
          </a:p>
          <a:p>
            <a:pPr lvl="0">
              <a:defRPr sz="1800"/>
            </a:pPr>
            <a:r>
              <a:rPr sz="2200"/>
              <a:t>Notions of gender and gender identity vary with age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Prior to operational thinking (ages 5-7) gender identity= expression of gender</a:t>
            </a:r>
          </a:p>
          <a:p>
            <a:pPr lvl="0">
              <a:defRPr sz="1800"/>
            </a:pPr>
            <a:r>
              <a:rPr sz="2200"/>
              <a:t>Majority of children do not persist into adolescence (desisters)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Many grow up to be gay, smaller proportion grow up to be heterosexual</a:t>
            </a:r>
          </a:p>
          <a:p>
            <a:pPr lvl="0">
              <a:defRPr sz="1800"/>
            </a:pPr>
            <a:r>
              <a:rPr sz="2200"/>
              <a:t>No way at present to predict which children will persist vs. desist</a:t>
            </a:r>
          </a:p>
          <a:p>
            <a:pPr lvl="0">
              <a:defRPr sz="1800"/>
            </a:pPr>
            <a:r>
              <a:rPr sz="2200"/>
              <a:t>Gender dysphoria that persists into adolescence is more likely than not to persist into adulthood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20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373557" y="738931"/>
            <a:ext cx="4152927" cy="5660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2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75807" y="738931"/>
            <a:ext cx="4103071" cy="5660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/>
          <a:p>
            <a:pPr lvl="0" algn="ctr">
              <a:defRPr sz="1800" b="0"/>
            </a:pPr>
            <a:r>
              <a:rPr sz="2800" b="1"/>
              <a:t>To Persist vs. Desist </a:t>
            </a:r>
            <a:br>
              <a:rPr sz="2800" b="1"/>
            </a:br>
            <a:r>
              <a:rPr sz="2800" b="1"/>
              <a:t>That is the question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idx="1"/>
          </p:nvPr>
        </p:nvSpPr>
        <p:spPr>
          <a:xfrm>
            <a:off x="371475" y="1353961"/>
            <a:ext cx="8229600" cy="4709160"/>
          </a:xfrm>
          <a:prstGeom prst="rect">
            <a:avLst/>
          </a:prstGeom>
        </p:spPr>
        <p:txBody>
          <a:bodyPr/>
          <a:lstStyle/>
          <a:p>
            <a:pPr marL="374072" lvl="0" indent="-374072">
              <a:defRPr sz="1800"/>
            </a:pPr>
            <a:r>
              <a:rPr sz="2400"/>
              <a:t>Gender dysphoria during childhood does not inevitably continue into adulthood</a:t>
            </a:r>
          </a:p>
          <a:p>
            <a:pPr marL="768927" lvl="1" indent="-311727">
              <a:spcBef>
                <a:spcPts val="500"/>
              </a:spcBef>
              <a:defRPr sz="1800"/>
            </a:pPr>
            <a:r>
              <a:rPr sz="2400"/>
              <a:t>Persistence rates of 6-23% in prepubertal children (mainly boys) referred for assessment of gender dysphoria </a:t>
            </a:r>
            <a:r>
              <a:rPr sz="2400" baseline="30000"/>
              <a:t>(Cohen-Kettenis, 2001; Zucker &amp; Bradley, 1995)</a:t>
            </a:r>
          </a:p>
          <a:p>
            <a:pPr marL="1163781" lvl="2" indent="-249381">
              <a:spcBef>
                <a:spcPts val="500"/>
              </a:spcBef>
              <a:defRPr sz="1800"/>
            </a:pPr>
            <a:r>
              <a:rPr sz="2400"/>
              <a:t>Assigned males more likely to identify as gay in adulthood than as transgender </a:t>
            </a:r>
            <a:r>
              <a:rPr sz="2400" baseline="30000"/>
              <a:t>(Green, 1987; Money &amp; Russo, 1979; Zucker &amp; Bradley, 1995; Zuger, 1984) </a:t>
            </a:r>
          </a:p>
          <a:p>
            <a:pPr marL="768927" lvl="1" indent="-311727">
              <a:spcBef>
                <a:spcPts val="500"/>
              </a:spcBef>
              <a:defRPr sz="1800"/>
            </a:pPr>
            <a:r>
              <a:rPr sz="2400"/>
              <a:t>Newer studies show a 12–27% persistence rate of gender dysphoria into adulthood </a:t>
            </a:r>
            <a:r>
              <a:rPr sz="2400" baseline="30000"/>
              <a:t>(Drummond, Bradley, Peterson-Badali, &amp; Zucker, 2008; Wallien &amp; Cohen-Kettenis, 2008)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/>
          <a:p>
            <a:pPr lvl="0" algn="ctr">
              <a:defRPr sz="1800" b="0"/>
            </a:pPr>
            <a:r>
              <a:rPr sz="2800" b="1"/>
              <a:t>To Persist vs. Desist </a:t>
            </a:r>
            <a:br>
              <a:rPr sz="2800" b="1"/>
            </a:br>
            <a:r>
              <a:rPr sz="2800" b="1"/>
              <a:t>That is the question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For adolescents the rate of persistence of gender dysphoria into adulthood appears to be much higher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No formal prospective studies exist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In a follow-up study of 70 adolescents who were diagnosed with gender dysphoria and given puberty-suppressing hormones, all continued with actual sex reassignment, beginning with feminizing/masculinizing hormone therapy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-29212" y="1973213"/>
            <a:ext cx="9041617" cy="2210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sz="3600" b="1">
                <a:ln w="12699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rPr>
              <a:t>There is </a:t>
            </a:r>
            <a:r>
              <a:rPr sz="3600" b="1">
                <a:ln w="31550">
                  <a:solidFill>
                    <a:srgbClr val="DDC541"/>
                  </a:solidFill>
                </a:ln>
                <a:solidFill>
                  <a:srgbClr val="FFFBED"/>
                </a:solidFill>
                <a:effectLst>
                  <a:outerShdw blurRad="50800" dist="40000" dir="5400000" rotWithShape="0">
                    <a:srgbClr val="000000">
                      <a:alpha val="33000"/>
                    </a:srgbClr>
                  </a:outerShdw>
                </a:effectLst>
              </a:rPr>
              <a:t>no</a:t>
            </a:r>
            <a:r>
              <a:rPr sz="3600" b="1">
                <a:ln w="12699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rPr>
              <a:t> expert clinical consensus regarding the treatment of </a:t>
            </a:r>
          </a:p>
          <a:p>
            <a:pPr lvl="0" algn="ctr"/>
            <a:r>
              <a:rPr sz="3600" b="1">
                <a:ln w="12699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rPr>
              <a:t>prepubescent  children who meet diagnostic criteria for gender dysphoria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/>
          <a:p>
            <a:pPr lvl="0" algn="ctr">
              <a:defRPr sz="1800" b="0"/>
            </a:pPr>
            <a:r>
              <a:rPr sz="2800" b="1"/>
              <a:t>Expert Opinion</a:t>
            </a:r>
            <a:br>
              <a:rPr sz="2800" b="1"/>
            </a:br>
            <a:r>
              <a:rPr sz="2800" b="1"/>
              <a:t>Prepubescent Children</a:t>
            </a:r>
          </a:p>
        </p:txBody>
      </p:sp>
      <p:sp>
        <p:nvSpPr>
          <p:cNvPr id="202" name="Shape 202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Centre for Addiction and Mental Health, Toronto, Canada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Treatment aims: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Lessen gender dysphoria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Decrease cross-gender behaviors and identification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Expected treatment outcomes: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Decrease the likelihood of gender dysphoria persisting into adolescence and adulthood</a:t>
            </a:r>
          </a:p>
          <a:p>
            <a:pPr lvl="3">
              <a:spcBef>
                <a:spcPts val="500"/>
              </a:spcBef>
              <a:defRPr sz="1800"/>
            </a:pPr>
            <a:r>
              <a:rPr sz="2200"/>
              <a:t>Persistence is an undesirable outcome for various reasons including social stigma and need for lifelong medical interventions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/>
          <a:p>
            <a:pPr lvl="0" algn="ctr">
              <a:defRPr sz="1800" b="0"/>
            </a:pPr>
            <a:r>
              <a:rPr sz="2800" b="1"/>
              <a:t>Expert Opinion</a:t>
            </a:r>
            <a:br>
              <a:rPr sz="2800" b="1"/>
            </a:br>
            <a:r>
              <a:rPr sz="2800" b="1"/>
              <a:t>Prepubescent Children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VU University Medical Center, Amsterdam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Treatment aims: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No direct efforts to lessen gender dysphoria or gender atypical behavior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Expected treatment outcomes: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No therapeutic target with respect to gender 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Development of gender is allowed to unfold </a:t>
            </a:r>
          </a:p>
          <a:p>
            <a:pPr lvl="3">
              <a:spcBef>
                <a:spcPts val="500"/>
              </a:spcBef>
              <a:defRPr sz="1800"/>
            </a:pPr>
            <a:r>
              <a:rPr sz="2200"/>
              <a:t>If gender dysphoria is persistent assist in adolescent transition</a:t>
            </a:r>
          </a:p>
          <a:p>
            <a:pPr lvl="3">
              <a:spcBef>
                <a:spcPts val="500"/>
              </a:spcBef>
              <a:defRPr sz="1800"/>
            </a:pPr>
            <a:r>
              <a:rPr sz="2200"/>
              <a:t>If gender dysphoria does not persist assist in adjusting to natal gender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/>
          <a:p>
            <a:pPr lvl="0" algn="ctr">
              <a:defRPr sz="1800" b="0"/>
            </a:pPr>
            <a:r>
              <a:rPr sz="2800" b="1"/>
              <a:t>Expert Opinion</a:t>
            </a:r>
            <a:br>
              <a:rPr sz="2800" b="1"/>
            </a:br>
            <a:r>
              <a:rPr sz="2800" b="1"/>
              <a:t>Prepubescent Children</a:t>
            </a:r>
          </a:p>
        </p:txBody>
      </p:sp>
      <p:sp>
        <p:nvSpPr>
          <p:cNvPr id="212" name="Shape 212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University of California, San Francisco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Treatment aims: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Support a child in transitioning to a cross-gendered role without medical or surgical intervention</a:t>
            </a:r>
          </a:p>
          <a:p>
            <a:pPr lvl="3">
              <a:spcBef>
                <a:spcPts val="500"/>
              </a:spcBef>
              <a:buChar char="◦"/>
              <a:defRPr sz="1800"/>
            </a:pPr>
            <a:r>
              <a:rPr sz="2200"/>
              <a:t>Change in clothing and presentation</a:t>
            </a:r>
          </a:p>
          <a:p>
            <a:pPr lvl="3">
              <a:spcBef>
                <a:spcPts val="500"/>
              </a:spcBef>
              <a:buChar char="◦"/>
              <a:defRPr sz="1800"/>
            </a:pPr>
            <a:r>
              <a:rPr sz="2200"/>
              <a:t>Change in name(s) and/or pronouns</a:t>
            </a:r>
          </a:p>
          <a:p>
            <a:pPr lvl="3">
              <a:spcBef>
                <a:spcPts val="500"/>
              </a:spcBef>
              <a:buChar char="◦"/>
              <a:defRPr sz="1800"/>
            </a:pPr>
            <a:r>
              <a:rPr sz="2200"/>
              <a:t>Change in restroom or locker room use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Expected treatment outcomes: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Adult transgender outcome is to be expected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Children who transition but do not persist can revert to their natal gender with no ill effects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161925" y="274638"/>
            <a:ext cx="8839200" cy="944563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 lvl="0">
              <a:defRPr sz="1800" b="0"/>
            </a:pPr>
            <a:r>
              <a:rPr sz="2800" b="1"/>
              <a:t>Gender-Related Terms and Definitions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xfrm>
            <a:off x="419098" y="1362075"/>
            <a:ext cx="7839076" cy="4425313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defRPr sz="1800"/>
            </a:pPr>
            <a:r>
              <a:rPr sz="2200"/>
              <a:t>Androgynous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defRPr sz="1800"/>
            </a:pPr>
            <a:r>
              <a:rPr sz="2200"/>
              <a:t>Identifying and/or presenting as neither distinguishably masculine or feminine</a:t>
            </a:r>
          </a:p>
          <a:p>
            <a:pPr lvl="0">
              <a:lnSpc>
                <a:spcPct val="90000"/>
              </a:lnSpc>
              <a:defRPr sz="1800"/>
            </a:pPr>
            <a:r>
              <a:rPr sz="2200"/>
              <a:t>Cisgender (Cis)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defRPr sz="1800"/>
            </a:pPr>
            <a:r>
              <a:rPr sz="2200"/>
              <a:t>Gender identity or expression aligns with the sex assigned at birth</a:t>
            </a:r>
          </a:p>
          <a:p>
            <a:pPr lvl="0">
              <a:lnSpc>
                <a:spcPct val="90000"/>
              </a:lnSpc>
              <a:defRPr sz="1800"/>
            </a:pPr>
            <a:r>
              <a:rPr sz="2200"/>
              <a:t>Gender Binary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defRPr sz="1800"/>
            </a:pPr>
            <a:r>
              <a:rPr sz="2200"/>
              <a:t>Gender model in which only 2 genders exist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defRPr sz="1800"/>
            </a:pPr>
            <a:r>
              <a:rPr sz="2200"/>
              <a:t>Solidly fixed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defRPr sz="1800"/>
            </a:pPr>
            <a:r>
              <a:rPr sz="2200"/>
              <a:t>Biologically based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defRPr sz="1800"/>
            </a:pPr>
            <a:r>
              <a:rPr sz="2200"/>
              <a:t>Various expectations for behavior, appearance, and feelings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roup 218"/>
          <p:cNvGrpSpPr/>
          <p:nvPr/>
        </p:nvGrpSpPr>
        <p:grpSpPr>
          <a:xfrm>
            <a:off x="2118569" y="673762"/>
            <a:ext cx="4638490" cy="5510477"/>
            <a:chOff x="0" y="0"/>
            <a:chExt cx="4638488" cy="5510476"/>
          </a:xfrm>
        </p:grpSpPr>
        <p:sp>
          <p:nvSpPr>
            <p:cNvPr id="216" name="Shape 216"/>
            <p:cNvSpPr/>
            <p:nvPr/>
          </p:nvSpPr>
          <p:spPr>
            <a:xfrm>
              <a:off x="0" y="0"/>
              <a:ext cx="4638489" cy="5510477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217" name="image22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4638489" cy="5510477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blurRad="63500" dist="50800" dir="12900000" rotWithShape="0">
                <a:srgbClr val="000000">
                  <a:alpha val="30000"/>
                </a:srgbClr>
              </a:outerShdw>
            </a:effec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Clinical Ethical Considerations</a:t>
            </a:r>
          </a:p>
        </p:txBody>
      </p:sp>
      <p:sp>
        <p:nvSpPr>
          <p:cNvPr id="221" name="Shape 221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Is prevention of persistence into adulthood an acceptable clinical activity?</a:t>
            </a:r>
          </a:p>
          <a:p>
            <a:pPr lvl="0">
              <a:defRPr sz="1800"/>
            </a:pPr>
            <a:r>
              <a:rPr sz="2200"/>
              <a:t>Should parents be informed that the persistence of gender dysphoria is preventable?</a:t>
            </a:r>
          </a:p>
          <a:p>
            <a:pPr lvl="0">
              <a:defRPr sz="1800"/>
            </a:pPr>
            <a:r>
              <a:rPr sz="2200"/>
              <a:t>Is it appropriate to steer a child away from a gender non-conforming position?</a:t>
            </a:r>
          </a:p>
          <a:p>
            <a:pPr lvl="0">
              <a:defRPr sz="1800"/>
            </a:pPr>
            <a:r>
              <a:rPr sz="2200"/>
              <a:t>What are the implications of delaying social transition for children who persist?</a:t>
            </a:r>
          </a:p>
          <a:p>
            <a:pPr lvl="0">
              <a:defRPr sz="1800"/>
            </a:pPr>
            <a:r>
              <a:rPr sz="2200"/>
              <a:t>What are the implications of permitting early social transition in children who desist?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algn="ctr" defTabSz="384047">
              <a:defRPr sz="1800" b="0"/>
            </a:pPr>
            <a:r>
              <a:rPr sz="2100" b="1"/>
              <a:t>Is prevention of transgender persistence into adulthood an acceptable clinical activity?</a:t>
            </a:r>
            <a:br>
              <a:rPr sz="2100" b="1"/>
            </a:br>
            <a:endParaRPr sz="2100" b="1"/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No empirical evidence that childhood treatment can reduce the rate of persistence and prevent transgender adults</a:t>
            </a:r>
          </a:p>
          <a:p>
            <a:pPr lvl="0">
              <a:defRPr sz="1800"/>
            </a:pPr>
            <a:r>
              <a:rPr sz="2200"/>
              <a:t>Even well meaning attempts to prevent persistence demean the dignity of gender non-conforming children</a:t>
            </a:r>
          </a:p>
          <a:p>
            <a:pPr lvl="0">
              <a:defRPr sz="1800"/>
            </a:pPr>
            <a:r>
              <a:rPr sz="2200"/>
              <a:t>Is prevention a benign medical act or something more harmful?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defTabSz="384047">
              <a:defRPr sz="1800" b="0"/>
            </a:pPr>
            <a:r>
              <a:rPr sz="2100" b="1"/>
              <a:t>Is it appropriate to steer a child away from a gender non-confirming  position?</a:t>
            </a:r>
            <a:br>
              <a:rPr sz="2100" b="1"/>
            </a:br>
            <a:endParaRPr sz="2100" b="1"/>
          </a:p>
        </p:txBody>
      </p:sp>
      <p:sp>
        <p:nvSpPr>
          <p:cNvPr id="227" name="Shape 227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Consider how any action or inaction will affect the child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Beneficence- doing what is in the best interest of the child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Nonmaleficence- preventing harm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Relative autonomy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Dignity </a:t>
            </a:r>
          </a:p>
          <a:p>
            <a:pPr lvl="0">
              <a:defRPr sz="1800"/>
            </a:pPr>
            <a:r>
              <a:rPr sz="2200"/>
              <a:t>How gender identity develops remains unknown</a:t>
            </a:r>
          </a:p>
          <a:p>
            <a:pPr lvl="0">
              <a:defRPr sz="1800"/>
            </a:pPr>
            <a:r>
              <a:rPr sz="2200"/>
              <a:t>Children may internalize disapproving attitudes toward atypical gender behavior and expression with possible negative consequences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/>
          <a:p>
            <a:pPr lvl="0" defTabSz="365760">
              <a:defRPr sz="1800" b="0"/>
            </a:pPr>
            <a:r>
              <a:rPr sz="1920" b="1"/>
              <a:t>What are the implications of delaying social transition for children who persist or permitting early social transition for children who desist?</a:t>
            </a:r>
            <a:br>
              <a:rPr sz="1920" b="1"/>
            </a:br>
            <a:endParaRPr sz="1920" b="1"/>
          </a:p>
        </p:txBody>
      </p:sp>
      <p:sp>
        <p:nvSpPr>
          <p:cNvPr id="230" name="Shape 230"/>
          <p:cNvSpPr>
            <a:spLocks noGrp="1"/>
          </p:cNvSpPr>
          <p:nvPr>
            <p:ph type="body" idx="1"/>
          </p:nvPr>
        </p:nvSpPr>
        <p:spPr>
          <a:xfrm>
            <a:off x="457200" y="1320901"/>
            <a:ext cx="8229600" cy="470916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Opponents of early social transition 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Prevent youth with non persisting gender dysphoria from having to make a complex change back to the role of their natal gender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Little empirical data demonstrating harm in transitioning twice</a:t>
            </a:r>
          </a:p>
          <a:p>
            <a:pPr lvl="0">
              <a:defRPr sz="1800"/>
            </a:pPr>
            <a:r>
              <a:rPr sz="2200"/>
              <a:t>Proponents argue that the children who do grow up to be trans are subjected to unnecessary stress in order to preserve the well being of the majority who do not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No empirical data that a child who transitions then desists can simply and harmlessly transition back to the natal gender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/>
          <a:p>
            <a:pPr lvl="0" algn="ctr">
              <a:defRPr sz="1800" b="0"/>
            </a:pPr>
            <a:r>
              <a:rPr sz="2800" b="1"/>
              <a:t>Reasonable Conclusions</a:t>
            </a:r>
            <a:br>
              <a:rPr sz="2800" b="1"/>
            </a:br>
            <a:r>
              <a:rPr sz="2800" b="1"/>
              <a:t>Prepubescent Children</a:t>
            </a:r>
          </a:p>
        </p:txBody>
      </p:sp>
      <p:sp>
        <p:nvSpPr>
          <p:cNvPr id="233" name="Shape 233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Best treatment approach remains a subject of controversy</a:t>
            </a:r>
          </a:p>
          <a:p>
            <a:pPr lvl="0">
              <a:defRPr sz="1800"/>
            </a:pPr>
            <a:r>
              <a:rPr sz="2200"/>
              <a:t>Presently there is no way to predict whether a gender non-conforming child will persist or desist</a:t>
            </a:r>
          </a:p>
          <a:p>
            <a:pPr lvl="0">
              <a:defRPr sz="1800"/>
            </a:pPr>
            <a:r>
              <a:rPr sz="2200"/>
              <a:t>It is unclear if an adult transgender outcome can be prevented</a:t>
            </a:r>
          </a:p>
          <a:p>
            <a:pPr lvl="0">
              <a:defRPr sz="1800"/>
            </a:pPr>
            <a:r>
              <a:rPr sz="2200"/>
              <a:t>If a child is socially transitioned to the experienced gender there is a possibility that the child might transition back to the assigned gender</a:t>
            </a:r>
          </a:p>
          <a:p>
            <a:pPr lvl="0">
              <a:defRPr sz="1800"/>
            </a:pPr>
            <a:r>
              <a:rPr sz="2200"/>
              <a:t>Both intervention and nonintervention carry risks to the welfare of the child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237"/>
          <p:cNvGrpSpPr/>
          <p:nvPr/>
        </p:nvGrpSpPr>
        <p:grpSpPr>
          <a:xfrm>
            <a:off x="756210" y="1651856"/>
            <a:ext cx="3438427" cy="4024396"/>
            <a:chOff x="0" y="0"/>
            <a:chExt cx="3438425" cy="4024395"/>
          </a:xfrm>
        </p:grpSpPr>
        <p:sp>
          <p:nvSpPr>
            <p:cNvPr id="235" name="Shape 235"/>
            <p:cNvSpPr/>
            <p:nvPr/>
          </p:nvSpPr>
          <p:spPr>
            <a:xfrm>
              <a:off x="0" y="0"/>
              <a:ext cx="3438426" cy="4024396"/>
            </a:xfrm>
            <a:prstGeom prst="rect">
              <a:avLst/>
            </a:prstGeom>
            <a:solidFill>
              <a:srgbClr val="96D1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pic>
          <p:nvPicPr>
            <p:cNvPr id="236" name="image23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3438426" cy="4024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xfrm>
            <a:off x="4379012" y="2528010"/>
            <a:ext cx="4697645" cy="1801980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2800" b="1"/>
              <a:t>Best Treatment Practices for Gender Dysphoric/Gender Variant Adolescents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24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403225"/>
            <a:ext cx="9144000" cy="1819275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1381125" y="1651000"/>
            <a:ext cx="3238500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800"/>
            </a:lvl1pPr>
          </a:lstStyle>
          <a:p>
            <a:pPr lvl="0">
              <a:defRPr sz="1800"/>
            </a:pPr>
            <a:r>
              <a:rPr sz="2800"/>
              <a:t>Standards of Care</a:t>
            </a:r>
          </a:p>
        </p:txBody>
      </p:sp>
      <p:sp>
        <p:nvSpPr>
          <p:cNvPr id="242" name="Shape 242"/>
          <p:cNvSpPr/>
          <p:nvPr/>
        </p:nvSpPr>
        <p:spPr>
          <a:xfrm>
            <a:off x="587375" y="3878764"/>
            <a:ext cx="5397500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Endocrine Treatment of Transsexual Persons:</a:t>
            </a:r>
          </a:p>
          <a:p>
            <a:pPr lvl="0"/>
            <a:r>
              <a:t>An Endocrine Society Clinical Practice Guideline</a:t>
            </a:r>
          </a:p>
        </p:txBody>
      </p:sp>
      <p:pic>
        <p:nvPicPr>
          <p:cNvPr id="243" name="image25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87375" y="3016250"/>
            <a:ext cx="3397250" cy="862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26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87375" y="4899025"/>
            <a:ext cx="8255000" cy="82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27.pn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984873" y="2608763"/>
            <a:ext cx="2370706" cy="1693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pPr lvl="0">
              <a:defRPr sz="1800"/>
            </a:pPr>
            <a:r>
              <a:rPr sz="2800"/>
              <a:t>Options for Social Support and Changes in Gender Expression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buSzPct val="100000"/>
              <a:buFont typeface="Arial"/>
              <a:buChar char="•"/>
              <a:defRPr sz="1800" b="0"/>
            </a:pPr>
            <a:r>
              <a:rPr sz="2400"/>
              <a:t>In-person and/or online:</a:t>
            </a:r>
          </a:p>
          <a:p>
            <a:pPr marL="1085850" lvl="1">
              <a:spcBef>
                <a:spcPts val="400"/>
              </a:spcBef>
              <a:buFont typeface="Arial"/>
              <a:defRPr sz="1800" b="0"/>
            </a:pPr>
            <a:r>
              <a:rPr sz="2000"/>
              <a:t>Peer support resources, groups, or community organizations that provide avenues for social support and advocacy</a:t>
            </a:r>
          </a:p>
          <a:p>
            <a:pPr marL="1085850" lvl="1">
              <a:spcBef>
                <a:spcPts val="400"/>
              </a:spcBef>
              <a:buFont typeface="Arial"/>
              <a:defRPr sz="1800" b="0"/>
            </a:pPr>
            <a:r>
              <a:rPr sz="2000"/>
              <a:t>Support resources for families and friends</a:t>
            </a:r>
          </a:p>
          <a:p>
            <a:pPr marL="342900" lvl="0" indent="-342900">
              <a:buSzPct val="100000"/>
              <a:buFont typeface="Arial"/>
              <a:buChar char="•"/>
              <a:defRPr sz="1800" b="0"/>
            </a:pPr>
            <a:r>
              <a:rPr sz="2400"/>
              <a:t>Voice and communication therapy </a:t>
            </a:r>
          </a:p>
          <a:p>
            <a:pPr marL="342900" lvl="0" indent="-342900">
              <a:buSzPct val="100000"/>
              <a:buFont typeface="Arial"/>
              <a:buChar char="•"/>
              <a:defRPr sz="1800" b="0"/>
            </a:pPr>
            <a:r>
              <a:rPr sz="2400"/>
              <a:t>Hair removal through electrolysis, laser treatment, or waxing</a:t>
            </a:r>
          </a:p>
          <a:p>
            <a:pPr marL="342900" lvl="0" indent="-342900">
              <a:buSzPct val="100000"/>
              <a:buFont typeface="Arial"/>
              <a:buChar char="•"/>
              <a:defRPr sz="1800" b="0"/>
            </a:pPr>
            <a:r>
              <a:rPr sz="2400"/>
              <a:t>Breast binding or padding, genital tucking or penile prostheses, padding of hips or buttocks</a:t>
            </a:r>
          </a:p>
          <a:p>
            <a:pPr marL="342900" lvl="0" indent="-342900">
              <a:buSzPct val="100000"/>
              <a:buFont typeface="Arial"/>
              <a:buChar char="•"/>
              <a:defRPr sz="1800" b="0"/>
            </a:pPr>
            <a:r>
              <a:rPr sz="2400"/>
              <a:t>Changes in name and gender marker on identity documents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Treatment Options</a:t>
            </a:r>
          </a:p>
        </p:txBody>
      </p:sp>
      <p:sp>
        <p:nvSpPr>
          <p:cNvPr id="248" name="Shape 248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 b="0"/>
            </a:pPr>
            <a:r>
              <a:rPr sz="2400"/>
              <a:t>Changes in gender expression and role </a:t>
            </a:r>
          </a:p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 b="0"/>
            </a:pPr>
            <a:r>
              <a:rPr sz="2400"/>
              <a:t>Psychotherapy</a:t>
            </a:r>
          </a:p>
          <a:p>
            <a:pPr marL="1085850" lvl="1">
              <a:lnSpc>
                <a:spcPct val="90000"/>
              </a:lnSpc>
              <a:spcBef>
                <a:spcPts val="400"/>
              </a:spcBef>
              <a:buFont typeface="Arial"/>
              <a:defRPr sz="1800" b="0"/>
            </a:pPr>
            <a:r>
              <a:rPr sz="2000"/>
              <a:t>Exploring gender identity, role, and expression</a:t>
            </a:r>
          </a:p>
          <a:p>
            <a:pPr marL="1085850" lvl="1">
              <a:lnSpc>
                <a:spcPct val="90000"/>
              </a:lnSpc>
              <a:spcBef>
                <a:spcPts val="400"/>
              </a:spcBef>
              <a:buFont typeface="Arial"/>
              <a:defRPr sz="1800" b="0"/>
            </a:pPr>
            <a:r>
              <a:rPr sz="2000"/>
              <a:t>Addressing the negative impact of gender dysphoria and stigma on mental health</a:t>
            </a:r>
          </a:p>
          <a:p>
            <a:pPr marL="1085850" lvl="1">
              <a:lnSpc>
                <a:spcPct val="90000"/>
              </a:lnSpc>
              <a:spcBef>
                <a:spcPts val="400"/>
              </a:spcBef>
              <a:buFont typeface="Arial"/>
              <a:defRPr sz="1800" b="0"/>
            </a:pPr>
            <a:r>
              <a:rPr sz="2000"/>
              <a:t>Enhancing social and peer support</a:t>
            </a:r>
          </a:p>
          <a:p>
            <a:pPr marL="1085850" lvl="1">
              <a:lnSpc>
                <a:spcPct val="90000"/>
              </a:lnSpc>
              <a:spcBef>
                <a:spcPts val="400"/>
              </a:spcBef>
              <a:buFont typeface="Arial"/>
              <a:defRPr sz="1800" b="0"/>
            </a:pPr>
            <a:r>
              <a:rPr sz="2000"/>
              <a:t>Improving body image</a:t>
            </a:r>
          </a:p>
          <a:p>
            <a:pPr marL="1085850" lvl="1">
              <a:lnSpc>
                <a:spcPct val="90000"/>
              </a:lnSpc>
              <a:spcBef>
                <a:spcPts val="400"/>
              </a:spcBef>
              <a:buFont typeface="Arial"/>
              <a:defRPr sz="1800" b="0"/>
            </a:pPr>
            <a:r>
              <a:rPr sz="2000"/>
              <a:t>Promoting resilience </a:t>
            </a:r>
          </a:p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 b="0"/>
            </a:pPr>
            <a:r>
              <a:rPr sz="2400"/>
              <a:t>Hormone therapy</a:t>
            </a:r>
          </a:p>
          <a:p>
            <a:pPr marL="1085850" lvl="1">
              <a:lnSpc>
                <a:spcPct val="90000"/>
              </a:lnSpc>
              <a:spcBef>
                <a:spcPts val="400"/>
              </a:spcBef>
              <a:buFont typeface="Arial"/>
              <a:defRPr sz="1800" b="0"/>
            </a:pPr>
            <a:r>
              <a:rPr sz="2000"/>
              <a:t>Puberty Blockers</a:t>
            </a:r>
          </a:p>
          <a:p>
            <a:pPr marL="1085850" lvl="1">
              <a:lnSpc>
                <a:spcPct val="90000"/>
              </a:lnSpc>
              <a:spcBef>
                <a:spcPts val="400"/>
              </a:spcBef>
              <a:buFont typeface="Arial"/>
              <a:defRPr sz="1800" b="0"/>
            </a:pPr>
            <a:r>
              <a:rPr sz="2000"/>
              <a:t>Cross-sex Hormones to masculinize or feminize the body</a:t>
            </a:r>
          </a:p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 b="0"/>
            </a:pPr>
            <a:r>
              <a:rPr sz="2400"/>
              <a:t>Surgery to change primary and/or secondary sex characteristics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161925" y="274638"/>
            <a:ext cx="8839200" cy="944563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 lvl="0">
              <a:defRPr sz="1800" b="0"/>
            </a:pPr>
            <a:r>
              <a:rPr sz="2800" b="1"/>
              <a:t>Gender-Related Terms and Definitions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xfrm>
            <a:off x="419098" y="1362075"/>
            <a:ext cx="7839076" cy="4425313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defRPr sz="1800"/>
            </a:pPr>
            <a:r>
              <a:rPr sz="2200"/>
              <a:t>Gender-Expansive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defRPr sz="1800"/>
            </a:pPr>
            <a:r>
              <a:rPr sz="2200"/>
              <a:t>Wider and more flexible range of gender identity and/or expression</a:t>
            </a:r>
          </a:p>
          <a:p>
            <a:pPr lvl="0">
              <a:lnSpc>
                <a:spcPct val="90000"/>
              </a:lnSpc>
              <a:defRPr sz="1800"/>
            </a:pPr>
            <a:r>
              <a:rPr sz="2200"/>
              <a:t>Gender Identity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defRPr sz="1800"/>
            </a:pPr>
            <a:r>
              <a:rPr sz="2200"/>
              <a:t>One’s innermost concept of self as male, female, a blend of both, or neither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defRPr sz="1800"/>
            </a:pPr>
            <a:r>
              <a:rPr sz="2200"/>
              <a:t>How individuals perceive themselves and what they call themselves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defRPr sz="1800"/>
            </a:pPr>
            <a:r>
              <a:rPr sz="2200"/>
              <a:t>Can be the same or different from the sex assigned at birth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pPr lvl="0">
              <a:defRPr sz="1800"/>
            </a:pPr>
            <a:r>
              <a:rPr sz="2800"/>
              <a:t>Physical Interventions</a:t>
            </a:r>
          </a:p>
        </p:txBody>
      </p:sp>
      <p:sp>
        <p:nvSpPr>
          <p:cNvPr id="254" name="Shape 254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buSzPct val="100000"/>
              <a:buFont typeface="Arial"/>
              <a:buChar char="•"/>
              <a:defRPr sz="1800" b="0"/>
            </a:pPr>
            <a:r>
              <a:rPr sz="2400" i="1"/>
              <a:t>Fully reversible interventions</a:t>
            </a:r>
            <a:endParaRPr sz="2400"/>
          </a:p>
          <a:p>
            <a:pPr marL="1085850" lvl="1">
              <a:spcBef>
                <a:spcPts val="400"/>
              </a:spcBef>
              <a:buFont typeface="Arial"/>
              <a:defRPr sz="1800" b="0"/>
            </a:pPr>
            <a:r>
              <a:rPr sz="2000"/>
              <a:t>Use of GnRH analogues to suppress estrogen or testosterone production and consequently delay the physical changes of puberty</a:t>
            </a:r>
          </a:p>
          <a:p>
            <a:pPr marL="1485900" lvl="2" indent="-342900">
              <a:spcBef>
                <a:spcPts val="400"/>
              </a:spcBef>
              <a:buFont typeface="Arial"/>
              <a:defRPr sz="1800" b="0"/>
            </a:pPr>
            <a:r>
              <a:t>More time to explore gender nonconformity and other developmental issues</a:t>
            </a:r>
          </a:p>
          <a:p>
            <a:pPr marL="1485900" lvl="2" indent="-342900">
              <a:spcBef>
                <a:spcPts val="400"/>
              </a:spcBef>
              <a:buFont typeface="Arial"/>
              <a:defRPr sz="1800" b="0"/>
            </a:pPr>
            <a:r>
              <a:t>May facilitate transition by preventing the development of sex characteristics that are difficult or impossible to reverse if adolescents continue on to pursue sex reassignment</a:t>
            </a:r>
          </a:p>
          <a:p>
            <a:pPr marL="342900" lvl="0" indent="-342900">
              <a:buSzPct val="100000"/>
              <a:buFont typeface="Arial"/>
              <a:buChar char="•"/>
              <a:defRPr sz="1800" b="0"/>
            </a:pPr>
            <a:r>
              <a:rPr sz="2400" i="1"/>
              <a:t>Partially reversible interventions</a:t>
            </a:r>
            <a:endParaRPr sz="2400"/>
          </a:p>
          <a:p>
            <a:pPr marL="1085850" lvl="1">
              <a:spcBef>
                <a:spcPts val="400"/>
              </a:spcBef>
              <a:buFont typeface="Arial"/>
              <a:defRPr sz="1800" b="0"/>
            </a:pPr>
            <a:r>
              <a:rPr sz="2000"/>
              <a:t>Hormone therapy to masculinize or feminize the body</a:t>
            </a:r>
          </a:p>
          <a:p>
            <a:pPr marL="342900" lvl="0" indent="-342900">
              <a:buSzPct val="100000"/>
              <a:buFont typeface="Arial"/>
              <a:buChar char="•"/>
              <a:defRPr sz="1800" b="0"/>
            </a:pPr>
            <a:r>
              <a:rPr sz="2400" i="1"/>
              <a:t>Irreversible interventions</a:t>
            </a:r>
            <a:endParaRPr sz="2400"/>
          </a:p>
          <a:p>
            <a:pPr marL="1085850" lvl="1">
              <a:spcBef>
                <a:spcPts val="400"/>
              </a:spcBef>
              <a:buFont typeface="Arial"/>
              <a:defRPr sz="1800" b="0"/>
            </a:pPr>
            <a:r>
              <a:rPr sz="2000"/>
              <a:t>Surgical procedures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914400" y="2514600"/>
            <a:ext cx="7330668" cy="136207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 sz="1800" b="0"/>
            </a:pPr>
            <a:r>
              <a:rPr sz="4000" b="1" dirty="0"/>
              <a:t>Current Recommendations from the PES and Endocrine Society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200"/>
              <a:pPr lvl="0">
                <a:defRPr sz="1800"/>
              </a:pPr>
              <a:t>52</a:t>
            </a:fld>
            <a:endParaRPr sz="1200"/>
          </a:p>
        </p:txBody>
      </p:sp>
      <p:pic>
        <p:nvPicPr>
          <p:cNvPr id="259" name="image38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87132" y="649367"/>
            <a:ext cx="7115176" cy="302895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592353" y="4216263"/>
            <a:ext cx="8134253" cy="1543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000" b="1"/>
              <a:t>Co-sponsoring Associations: </a:t>
            </a:r>
          </a:p>
          <a:p>
            <a:pPr marL="317500" lvl="0" indent="-317500">
              <a:buSzPct val="100000"/>
              <a:buFont typeface="Arial"/>
              <a:buChar char="•"/>
            </a:pPr>
            <a:r>
              <a:rPr sz="2000"/>
              <a:t>European Society of Endocrinology (ESE)</a:t>
            </a:r>
          </a:p>
          <a:p>
            <a:pPr marL="317500" lvl="0" indent="-317500">
              <a:buSzPct val="100000"/>
              <a:buFont typeface="Arial"/>
              <a:buChar char="•"/>
            </a:pPr>
            <a:r>
              <a:rPr sz="2000"/>
              <a:t>European Society of Pediatric Endocrinology (ESPE)</a:t>
            </a:r>
          </a:p>
          <a:p>
            <a:pPr marL="317500" lvl="0" indent="-317500">
              <a:buSzPct val="100000"/>
              <a:buFont typeface="Arial"/>
              <a:buChar char="•"/>
            </a:pPr>
            <a:r>
              <a:rPr sz="2000"/>
              <a:t>Lawson Wilkins Pediatric Endocrine Society (LWPES)</a:t>
            </a:r>
          </a:p>
          <a:p>
            <a:pPr marL="317500" lvl="0" indent="-317500">
              <a:buSzPct val="100000"/>
              <a:buFont typeface="Arial"/>
              <a:buChar char="•"/>
            </a:pPr>
            <a:r>
              <a:rPr sz="2000"/>
              <a:t>World Professional Association for Transgender Health (WPATH)</a:t>
            </a:r>
          </a:p>
        </p:txBody>
      </p:sp>
      <p:sp>
        <p:nvSpPr>
          <p:cNvPr id="261" name="Shape 261"/>
          <p:cNvSpPr/>
          <p:nvPr/>
        </p:nvSpPr>
        <p:spPr>
          <a:xfrm>
            <a:off x="-332874" y="6297841"/>
            <a:ext cx="92964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i="1"/>
            </a:lvl1pPr>
          </a:lstStyle>
          <a:p>
            <a:pPr lvl="0">
              <a:defRPr i="0"/>
            </a:pPr>
            <a:r>
              <a:rPr i="1" dirty="0"/>
              <a:t>J </a:t>
            </a:r>
            <a:r>
              <a:rPr i="1" dirty="0" err="1"/>
              <a:t>Clin</a:t>
            </a:r>
            <a:r>
              <a:rPr i="1" dirty="0"/>
              <a:t> </a:t>
            </a:r>
            <a:r>
              <a:rPr i="1" dirty="0" err="1"/>
              <a:t>Endocrinol</a:t>
            </a:r>
            <a:r>
              <a:rPr i="1" dirty="0"/>
              <a:t> </a:t>
            </a:r>
            <a:r>
              <a:rPr i="1" dirty="0" err="1"/>
              <a:t>Metab</a:t>
            </a:r>
            <a:r>
              <a:rPr i="1" dirty="0"/>
              <a:t>. September 2009, 94 (9):3132-3154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5124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 dirty="0"/>
              <a:t>Diagnostic Assessment</a:t>
            </a:r>
          </a:p>
        </p:txBody>
      </p:sp>
      <p:sp>
        <p:nvSpPr>
          <p:cNvPr id="266" name="Shape 266"/>
          <p:cNvSpPr>
            <a:spLocks noGrp="1"/>
          </p:cNvSpPr>
          <p:nvPr>
            <p:ph type="body" idx="1"/>
          </p:nvPr>
        </p:nvSpPr>
        <p:spPr>
          <a:xfrm>
            <a:off x="533400" y="1905000"/>
            <a:ext cx="8229600" cy="55321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0473" lvl="0" indent="-180473">
              <a:spcBef>
                <a:spcPts val="0"/>
              </a:spcBef>
              <a:buFontTx/>
              <a:defRPr sz="1800"/>
            </a:pPr>
            <a:r>
              <a:rPr sz="2400" dirty="0"/>
              <a:t>Has to be made by a mental health provider (MHP)</a:t>
            </a:r>
          </a:p>
          <a:p>
            <a:pPr marL="0" lvl="0" indent="0">
              <a:spcBef>
                <a:spcPts val="0"/>
              </a:spcBef>
              <a:buSzTx/>
              <a:buFontTx/>
              <a:buNone/>
              <a:defRPr sz="1800"/>
            </a:pPr>
            <a:endParaRPr sz="2400" dirty="0"/>
          </a:p>
          <a:p>
            <a:pPr marL="180473" lvl="0" indent="-180473">
              <a:spcBef>
                <a:spcPts val="0"/>
              </a:spcBef>
              <a:buFontTx/>
              <a:defRPr sz="1800"/>
            </a:pPr>
            <a:r>
              <a:rPr sz="2400" dirty="0"/>
              <a:t>For children and adolescents, the MHP should also have training in child and adolescent developmental psychopathology</a:t>
            </a:r>
          </a:p>
        </p:txBody>
      </p:sp>
      <p:sp>
        <p:nvSpPr>
          <p:cNvPr id="4" name="Shape 261"/>
          <p:cNvSpPr/>
          <p:nvPr/>
        </p:nvSpPr>
        <p:spPr>
          <a:xfrm>
            <a:off x="-1371600" y="5943600"/>
            <a:ext cx="92964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i="1"/>
            </a:lvl1pPr>
          </a:lstStyle>
          <a:p>
            <a:pPr lvl="0">
              <a:defRPr i="0"/>
            </a:pPr>
            <a:r>
              <a:rPr i="1" dirty="0"/>
              <a:t>J </a:t>
            </a:r>
            <a:r>
              <a:rPr i="1" dirty="0" err="1"/>
              <a:t>Clin</a:t>
            </a:r>
            <a:r>
              <a:rPr i="1" dirty="0"/>
              <a:t> </a:t>
            </a:r>
            <a:r>
              <a:rPr i="1" dirty="0" err="1"/>
              <a:t>Endocrinol</a:t>
            </a:r>
            <a:r>
              <a:rPr i="1" dirty="0"/>
              <a:t> </a:t>
            </a:r>
            <a:r>
              <a:rPr i="1" dirty="0" err="1"/>
              <a:t>Metab</a:t>
            </a:r>
            <a:r>
              <a:rPr i="1" dirty="0"/>
              <a:t>. September 2009, 94 (9):3132-3154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Treatment</a:t>
            </a:r>
          </a:p>
        </p:txBody>
      </p:sp>
      <p:sp>
        <p:nvSpPr>
          <p:cNvPr id="269" name="Shape 2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1000" lvl="0" indent="-381000">
              <a:spcBef>
                <a:spcPts val="0"/>
              </a:spcBef>
              <a:buClr>
                <a:srgbClr val="000000"/>
              </a:buClr>
              <a:defRPr sz="1800"/>
            </a:pPr>
            <a:r>
              <a:rPr sz="2000" dirty="0"/>
              <a:t>Adolescents who fulfill eligibility and readiness criteria for gender reassignment may undergo treatment to suppress pubertal development with </a:t>
            </a:r>
            <a:r>
              <a:rPr sz="2000" dirty="0" err="1"/>
              <a:t>GnRH</a:t>
            </a:r>
            <a:r>
              <a:rPr sz="2000" dirty="0"/>
              <a:t> agonists</a:t>
            </a:r>
            <a:r>
              <a:rPr dirty="0"/>
              <a:t> </a:t>
            </a:r>
            <a:r>
              <a:rPr lang="en-US" dirty="0" smtClean="0"/>
              <a:t>:</a:t>
            </a:r>
            <a:endParaRPr dirty="0"/>
          </a:p>
          <a:p>
            <a:pPr marL="838200" lvl="1" indent="-381000">
              <a:spcBef>
                <a:spcPts val="0"/>
              </a:spcBef>
              <a:buClr>
                <a:srgbClr val="000000"/>
              </a:buClr>
              <a:buChar char="•"/>
              <a:defRPr sz="1800"/>
            </a:pPr>
            <a:r>
              <a:rPr sz="2000" dirty="0"/>
              <a:t>Fulfill DSM or ICD criteria for GID or </a:t>
            </a:r>
            <a:r>
              <a:rPr sz="2000" dirty="0" err="1"/>
              <a:t>transsexualism</a:t>
            </a:r>
            <a:r>
              <a:rPr sz="2000" dirty="0"/>
              <a:t> (now GD)</a:t>
            </a:r>
          </a:p>
          <a:p>
            <a:pPr marL="838200" lvl="1" indent="-381000">
              <a:spcBef>
                <a:spcPts val="0"/>
              </a:spcBef>
              <a:buClr>
                <a:srgbClr val="000000"/>
              </a:buClr>
              <a:buChar char="•"/>
              <a:defRPr sz="1800"/>
            </a:pPr>
            <a:r>
              <a:rPr sz="2000" dirty="0"/>
              <a:t>Have experienced puberty to at least Tanner stage 2</a:t>
            </a:r>
          </a:p>
          <a:p>
            <a:pPr marL="838200" lvl="1" indent="-381000">
              <a:spcBef>
                <a:spcPts val="0"/>
              </a:spcBef>
              <a:buClr>
                <a:srgbClr val="000000"/>
              </a:buClr>
              <a:buChar char="•"/>
              <a:defRPr sz="1800"/>
            </a:pPr>
            <a:r>
              <a:rPr sz="2000" dirty="0"/>
              <a:t>Have (early) pubertal changes that have resulted in an increase of their gender </a:t>
            </a:r>
            <a:r>
              <a:rPr sz="2000" dirty="0" err="1"/>
              <a:t>dysphoria</a:t>
            </a:r>
            <a:endParaRPr sz="2000" dirty="0"/>
          </a:p>
          <a:p>
            <a:pPr marL="838200" lvl="1" indent="-381000">
              <a:spcBef>
                <a:spcPts val="0"/>
              </a:spcBef>
              <a:buClr>
                <a:srgbClr val="000000"/>
              </a:buClr>
              <a:buChar char="•"/>
              <a:defRPr sz="1800"/>
            </a:pPr>
            <a:r>
              <a:rPr sz="2000" dirty="0"/>
              <a:t>Do not suffer from psychiatric </a:t>
            </a:r>
            <a:r>
              <a:rPr sz="2000" dirty="0" err="1"/>
              <a:t>comorbidity</a:t>
            </a:r>
            <a:r>
              <a:rPr sz="2000" dirty="0"/>
              <a:t> that interferes with the diagnostic work-up or treatment</a:t>
            </a:r>
          </a:p>
          <a:p>
            <a:pPr marL="838200" lvl="1" indent="-381000">
              <a:spcBef>
                <a:spcPts val="0"/>
              </a:spcBef>
              <a:buClr>
                <a:srgbClr val="000000"/>
              </a:buClr>
              <a:buChar char="•"/>
              <a:defRPr sz="1800"/>
            </a:pPr>
            <a:r>
              <a:rPr sz="2000" dirty="0"/>
              <a:t>Have adequate psychological and social support during treatment, AND</a:t>
            </a:r>
          </a:p>
          <a:p>
            <a:pPr marL="838200" lvl="1" indent="-381000">
              <a:spcBef>
                <a:spcPts val="0"/>
              </a:spcBef>
              <a:buClr>
                <a:srgbClr val="000000"/>
              </a:buClr>
              <a:buChar char="•"/>
              <a:defRPr sz="1800"/>
            </a:pPr>
            <a:r>
              <a:rPr sz="2000" dirty="0"/>
              <a:t>Demonstrate knowledge and understanding of the expected outcomes of </a:t>
            </a:r>
            <a:r>
              <a:rPr sz="2000" dirty="0" err="1"/>
              <a:t>GnRH</a:t>
            </a:r>
            <a:r>
              <a:rPr sz="2000" dirty="0"/>
              <a:t> analog treatment, as well as the medical and social risks and benefits of sex reassignment</a:t>
            </a:r>
          </a:p>
        </p:txBody>
      </p:sp>
      <p:sp>
        <p:nvSpPr>
          <p:cNvPr id="270" name="Shape 270"/>
          <p:cNvSpPr/>
          <p:nvPr/>
        </p:nvSpPr>
        <p:spPr>
          <a:xfrm>
            <a:off x="914400" y="6096000"/>
            <a:ext cx="92202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i="1" dirty="0"/>
              <a:t>J </a:t>
            </a:r>
            <a:r>
              <a:rPr i="1" dirty="0" err="1"/>
              <a:t>Clin</a:t>
            </a:r>
            <a:r>
              <a:rPr i="1" dirty="0"/>
              <a:t> </a:t>
            </a:r>
            <a:r>
              <a:rPr i="1" dirty="0" err="1"/>
              <a:t>Endocrinol</a:t>
            </a:r>
            <a:r>
              <a:rPr i="1" dirty="0"/>
              <a:t> </a:t>
            </a:r>
            <a:r>
              <a:rPr i="1" dirty="0" err="1"/>
              <a:t>Metab</a:t>
            </a:r>
            <a:r>
              <a:rPr i="1" dirty="0"/>
              <a:t>. September 2009, 94 (9):</a:t>
            </a:r>
            <a:r>
              <a:rPr i="1" dirty="0" smtClean="0"/>
              <a:t>3132-3154</a:t>
            </a:r>
            <a:endParaRPr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Treatment</a:t>
            </a:r>
          </a:p>
        </p:txBody>
      </p:sp>
      <p:sp>
        <p:nvSpPr>
          <p:cNvPr id="273" name="Shape 2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7500" lvl="0" indent="-317500">
              <a:spcBef>
                <a:spcPts val="0"/>
              </a:spcBef>
              <a:defRPr sz="1800"/>
            </a:pPr>
            <a:r>
              <a:rPr sz="2000" dirty="0"/>
              <a:t>Pubertal development of the desired opposite sex may be initiated at about the age of 16 years, using a gradually increasing dose schedule of cross-sex steroids</a:t>
            </a:r>
            <a:r>
              <a:rPr dirty="0"/>
              <a:t> </a:t>
            </a:r>
          </a:p>
          <a:p>
            <a:pPr marL="774700" lvl="1" indent="-317500">
              <a:spcBef>
                <a:spcPts val="0"/>
              </a:spcBef>
              <a:buChar char="•"/>
              <a:defRPr sz="1800"/>
            </a:pPr>
            <a:r>
              <a:rPr sz="2000" dirty="0"/>
              <a:t>Although parental consent may not be required, obtaining it is preferred  because the support of parents should improve the outcome</a:t>
            </a:r>
            <a:r>
              <a:rPr dirty="0"/>
              <a:t> </a:t>
            </a:r>
            <a:endParaRPr lang="en-US" dirty="0" smtClean="0"/>
          </a:p>
          <a:p>
            <a:pPr marL="774700" lvl="1" indent="-317500">
              <a:spcBef>
                <a:spcPts val="0"/>
              </a:spcBef>
              <a:buChar char="•"/>
              <a:defRPr sz="1800"/>
            </a:pPr>
            <a:endParaRPr dirty="0"/>
          </a:p>
          <a:p>
            <a:pPr marL="317500" lvl="0" indent="-317500">
              <a:spcBef>
                <a:spcPts val="0"/>
              </a:spcBef>
              <a:defRPr sz="1800"/>
            </a:pPr>
            <a:r>
              <a:rPr sz="2000" dirty="0"/>
              <a:t>Defer surgery until the individual is at least 18 years old</a:t>
            </a:r>
            <a:r>
              <a:rPr dirty="0"/>
              <a:t> </a:t>
            </a:r>
          </a:p>
          <a:p>
            <a:pPr marL="317500" lvl="0" indent="-317500">
              <a:spcBef>
                <a:spcPts val="0"/>
              </a:spcBef>
              <a:defRPr sz="1800"/>
            </a:pPr>
            <a:r>
              <a:rPr sz="2000" dirty="0"/>
              <a:t>Refer hormone-treated adolescents for surgery when:</a:t>
            </a:r>
          </a:p>
          <a:p>
            <a:pPr marL="774700" lvl="1" indent="-317500">
              <a:spcBef>
                <a:spcPts val="0"/>
              </a:spcBef>
              <a:buChar char="•"/>
              <a:defRPr sz="1800"/>
            </a:pPr>
            <a:r>
              <a:rPr sz="2000" dirty="0"/>
              <a:t>The real-life experience (RLE) has resulted in a satisfactory social role change</a:t>
            </a:r>
          </a:p>
          <a:p>
            <a:pPr marL="774700" lvl="1" indent="-317500">
              <a:spcBef>
                <a:spcPts val="0"/>
              </a:spcBef>
              <a:buChar char="•"/>
              <a:defRPr sz="1800"/>
            </a:pPr>
            <a:r>
              <a:rPr sz="2000" dirty="0"/>
              <a:t>The individual is satisfied with the hormonal effects</a:t>
            </a:r>
          </a:p>
          <a:p>
            <a:pPr marL="774700" lvl="1" indent="-317500">
              <a:spcBef>
                <a:spcPts val="0"/>
              </a:spcBef>
              <a:buChar char="•"/>
              <a:defRPr sz="1800"/>
            </a:pPr>
            <a:r>
              <a:rPr sz="2000" dirty="0"/>
              <a:t>The individual desires definitive surgical changes </a:t>
            </a:r>
          </a:p>
        </p:txBody>
      </p:sp>
      <p:sp>
        <p:nvSpPr>
          <p:cNvPr id="274" name="Shape 274"/>
          <p:cNvSpPr/>
          <p:nvPr/>
        </p:nvSpPr>
        <p:spPr>
          <a:xfrm>
            <a:off x="708010" y="6189199"/>
            <a:ext cx="621651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i="1"/>
            </a:lvl1pPr>
          </a:lstStyle>
          <a:p>
            <a:pPr lvl="0">
              <a:defRPr i="0"/>
            </a:pPr>
            <a:r>
              <a:rPr i="1"/>
              <a:t>J Clin Endocrinol Metab. September 2009, 94 (9):3132-3154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 dirty="0" err="1"/>
              <a:t>GnRH</a:t>
            </a:r>
            <a:r>
              <a:rPr sz="2800" b="1" dirty="0"/>
              <a:t> agonists </a:t>
            </a:r>
          </a:p>
        </p:txBody>
      </p:sp>
      <p:pic>
        <p:nvPicPr>
          <p:cNvPr id="279" name="image39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76982" y="1905000"/>
            <a:ext cx="3124201" cy="2361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40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614730" y="4547139"/>
            <a:ext cx="3962401" cy="209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41.jpg" descr="Image result for lupron injections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334000" y="2114107"/>
            <a:ext cx="2190750" cy="163830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/>
          <p:nvPr/>
        </p:nvSpPr>
        <p:spPr>
          <a:xfrm>
            <a:off x="330200" y="1346409"/>
            <a:ext cx="3962400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pPr lvl="0">
              <a:defRPr b="0"/>
            </a:pPr>
            <a:r>
              <a:rPr b="1"/>
              <a:t>Histrelin (Supprelin or Vantas) Implant</a:t>
            </a:r>
          </a:p>
        </p:txBody>
      </p:sp>
      <p:sp>
        <p:nvSpPr>
          <p:cNvPr id="283" name="Shape 283"/>
          <p:cNvSpPr/>
          <p:nvPr/>
        </p:nvSpPr>
        <p:spPr>
          <a:xfrm>
            <a:off x="4572000" y="1347669"/>
            <a:ext cx="396240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pPr lvl="0">
              <a:defRPr b="0"/>
            </a:pPr>
            <a:r>
              <a:rPr b="1" dirty="0" err="1"/>
              <a:t>Leuprolide</a:t>
            </a:r>
            <a:r>
              <a:rPr b="1" dirty="0"/>
              <a:t> (</a:t>
            </a:r>
            <a:r>
              <a:rPr b="1" dirty="0" err="1" smtClean="0"/>
              <a:t>Lupron</a:t>
            </a:r>
            <a:r>
              <a:rPr lang="en-US" b="1" dirty="0" smtClean="0"/>
              <a:t>)                        IM q 1 or 3 months</a:t>
            </a:r>
            <a:endParaRPr lang="en-US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pPr lvl="0">
              <a:defRPr sz="1800" b="0"/>
            </a:pPr>
            <a:r>
              <a:rPr sz="4400" b="1"/>
              <a:t>Safety of GnRH Analogs</a:t>
            </a:r>
          </a:p>
        </p:txBody>
      </p:sp>
      <p:sp>
        <p:nvSpPr>
          <p:cNvPr id="286" name="Shape 28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lvl="0" indent="-457200">
              <a:spcBef>
                <a:spcPts val="0"/>
              </a:spcBef>
              <a:defRPr sz="1800"/>
            </a:pPr>
            <a:r>
              <a:rPr sz="2400" dirty="0"/>
              <a:t>Available for &gt;30 years for children with precocious puberty</a:t>
            </a:r>
          </a:p>
          <a:p>
            <a:pPr marL="457200" lvl="0" indent="-457200">
              <a:spcBef>
                <a:spcPts val="0"/>
              </a:spcBef>
              <a:defRPr sz="1800"/>
            </a:pPr>
            <a:r>
              <a:rPr sz="2400" dirty="0"/>
              <a:t>Overall considered </a:t>
            </a:r>
            <a:r>
              <a:rPr sz="2400" dirty="0" smtClean="0"/>
              <a:t>safe</a:t>
            </a:r>
            <a:r>
              <a:rPr lang="en-US" sz="2400" dirty="0" smtClean="0"/>
              <a:t> in precocious puberty</a:t>
            </a:r>
            <a:endParaRPr sz="2400" dirty="0"/>
          </a:p>
          <a:p>
            <a:pPr marL="457200" lvl="0" indent="-457200">
              <a:spcBef>
                <a:spcPts val="0"/>
              </a:spcBef>
              <a:defRPr sz="1800"/>
            </a:pPr>
            <a:r>
              <a:rPr sz="2400" dirty="0" err="1"/>
              <a:t>GnRHa</a:t>
            </a:r>
            <a:r>
              <a:rPr sz="2400" dirty="0"/>
              <a:t> alone should not affect </a:t>
            </a:r>
            <a:r>
              <a:rPr sz="2400" dirty="0" smtClean="0"/>
              <a:t>fertility</a:t>
            </a:r>
            <a:endParaRPr lang="en-US" sz="2400" dirty="0" smtClean="0"/>
          </a:p>
          <a:p>
            <a:pPr marL="457200" lvl="0" indent="-457200">
              <a:spcBef>
                <a:spcPts val="0"/>
              </a:spcBef>
              <a:defRPr sz="1800"/>
            </a:pPr>
            <a:endParaRPr sz="2400" dirty="0"/>
          </a:p>
          <a:p>
            <a:pPr marL="457200" lvl="0" indent="-457200">
              <a:spcBef>
                <a:spcPts val="0"/>
              </a:spcBef>
              <a:defRPr sz="1800"/>
            </a:pPr>
            <a:r>
              <a:rPr sz="2400" dirty="0"/>
              <a:t>Lack of knowledge on the effects of long-term use at an older age (adolescence)</a:t>
            </a:r>
          </a:p>
          <a:p>
            <a:pPr marL="914400" lvl="1" indent="-457200">
              <a:spcBef>
                <a:spcPts val="0"/>
              </a:spcBef>
              <a:buChar char="•"/>
              <a:defRPr sz="1800"/>
            </a:pPr>
            <a:r>
              <a:rPr sz="2400" dirty="0"/>
              <a:t>Bone density </a:t>
            </a:r>
            <a:r>
              <a:rPr lang="en-US" sz="2400" dirty="0" smtClean="0"/>
              <a:t>–decreases, not fully corrected by testosterone or estrogen</a:t>
            </a:r>
            <a:endParaRPr sz="2400" dirty="0"/>
          </a:p>
          <a:p>
            <a:pPr marL="914400" lvl="1" indent="-457200">
              <a:spcBef>
                <a:spcPts val="0"/>
              </a:spcBef>
              <a:buChar char="•"/>
              <a:defRPr sz="1800"/>
            </a:pPr>
            <a:r>
              <a:rPr sz="2400" dirty="0"/>
              <a:t>Metabolic profile</a:t>
            </a:r>
          </a:p>
          <a:p>
            <a:pPr marL="914400" lvl="1" indent="-457200">
              <a:spcBef>
                <a:spcPts val="0"/>
              </a:spcBef>
              <a:buChar char="•"/>
              <a:defRPr sz="1800"/>
            </a:pPr>
            <a:r>
              <a:rPr sz="2400" dirty="0"/>
              <a:t>Brain development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2800" b="1"/>
              <a:t>Protocol for Induction of Puberty</a:t>
            </a:r>
          </a:p>
        </p:txBody>
      </p:sp>
      <p:sp>
        <p:nvSpPr>
          <p:cNvPr id="289" name="Shape 2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endParaRPr sz="2400" dirty="0"/>
          </a:p>
          <a:p>
            <a:pPr lvl="0">
              <a:defRPr sz="1800"/>
            </a:pPr>
            <a:endParaRPr sz="2400" dirty="0"/>
          </a:p>
          <a:p>
            <a:pPr lvl="0">
              <a:defRPr sz="1800"/>
            </a:pPr>
            <a:r>
              <a:rPr sz="2400" b="1" dirty="0"/>
              <a:t>BLOCK</a:t>
            </a:r>
          </a:p>
          <a:p>
            <a:pPr marL="800100" lvl="1" indent="-342900">
              <a:buChar char="•"/>
              <a:defRPr sz="1800"/>
            </a:pPr>
            <a:r>
              <a:rPr sz="2400" dirty="0" err="1"/>
              <a:t>GnRH</a:t>
            </a:r>
            <a:r>
              <a:rPr sz="2400" dirty="0"/>
              <a:t> analog treatment until </a:t>
            </a:r>
            <a:r>
              <a:rPr sz="2400" dirty="0" err="1" smtClean="0"/>
              <a:t>gonadectomy</a:t>
            </a:r>
            <a:endParaRPr lang="en-US" sz="2400" dirty="0" smtClean="0"/>
          </a:p>
          <a:p>
            <a:pPr marL="800100" lvl="1" indent="-342900">
              <a:buChar char="•"/>
              <a:defRPr sz="1800"/>
            </a:pPr>
            <a:endParaRPr sz="2400" dirty="0"/>
          </a:p>
          <a:p>
            <a:pPr lvl="0">
              <a:defRPr sz="1800"/>
            </a:pPr>
            <a:r>
              <a:rPr sz="2400" b="1" dirty="0"/>
              <a:t>TACKLE</a:t>
            </a:r>
          </a:p>
          <a:p>
            <a:pPr marL="800100" lvl="1" indent="-342900">
              <a:buChar char="•"/>
              <a:defRPr sz="1800"/>
            </a:pPr>
            <a:r>
              <a:rPr sz="2400" dirty="0"/>
              <a:t>Mimic puberty: slow increase of estrogen (oral </a:t>
            </a:r>
            <a:r>
              <a:rPr sz="2400" dirty="0" err="1"/>
              <a:t>estradiol</a:t>
            </a:r>
            <a:r>
              <a:rPr sz="2400" dirty="0"/>
              <a:t>) or testosterone (IM/SQ)</a:t>
            </a:r>
          </a:p>
        </p:txBody>
      </p:sp>
      <p:sp>
        <p:nvSpPr>
          <p:cNvPr id="290" name="Shape 290"/>
          <p:cNvSpPr/>
          <p:nvPr/>
        </p:nvSpPr>
        <p:spPr>
          <a:xfrm>
            <a:off x="-2272966" y="6189199"/>
            <a:ext cx="929640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>
              <a:defRPr i="1"/>
            </a:lvl1pPr>
          </a:lstStyle>
          <a:p>
            <a:pPr lvl="0">
              <a:defRPr i="0"/>
            </a:pPr>
            <a:r>
              <a:rPr i="1"/>
              <a:t>J Clin Endocrinol Metab. September 2009, 94 (9):3132-3154</a:t>
            </a:r>
          </a:p>
        </p:txBody>
      </p:sp>
      <p:pic>
        <p:nvPicPr>
          <p:cNvPr id="291" name="image42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336825" y="352060"/>
            <a:ext cx="2317220" cy="2143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 lvl="0">
              <a:defRPr sz="1800" b="0"/>
            </a:pPr>
            <a:r>
              <a:rPr sz="3900" b="1" dirty="0"/>
              <a:t>Safety of Cross-Sex Hormones</a:t>
            </a:r>
          </a:p>
        </p:txBody>
      </p:sp>
      <p:sp>
        <p:nvSpPr>
          <p:cNvPr id="296" name="Shape 29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lvl="0" indent="-457200">
              <a:spcBef>
                <a:spcPts val="0"/>
              </a:spcBef>
              <a:defRPr sz="1800"/>
            </a:pPr>
            <a:r>
              <a:rPr sz="2400" dirty="0"/>
              <a:t>Adult long-term safety studies suggest that CHT is reasonably safe in transgender individuals</a:t>
            </a:r>
            <a:r>
              <a:rPr sz="2400" baseline="30000" dirty="0"/>
              <a:t>(1)</a:t>
            </a:r>
            <a:r>
              <a:rPr dirty="0"/>
              <a:t> </a:t>
            </a:r>
          </a:p>
          <a:p>
            <a:pPr marL="457200" lvl="0" indent="-457200">
              <a:spcBef>
                <a:spcPts val="0"/>
              </a:spcBef>
              <a:defRPr sz="1800"/>
            </a:pPr>
            <a:r>
              <a:rPr sz="2400" dirty="0"/>
              <a:t>Estrogen in </a:t>
            </a:r>
            <a:r>
              <a:rPr sz="2400" dirty="0" err="1"/>
              <a:t>MtF</a:t>
            </a:r>
            <a:endParaRPr sz="2400" dirty="0"/>
          </a:p>
          <a:p>
            <a:pPr marL="914400" lvl="1" indent="-457200">
              <a:spcBef>
                <a:spcPts val="0"/>
              </a:spcBef>
              <a:buChar char="•"/>
              <a:defRPr sz="1800"/>
            </a:pPr>
            <a:r>
              <a:rPr sz="2400" dirty="0" err="1"/>
              <a:t>Thromboembolic</a:t>
            </a:r>
            <a:r>
              <a:rPr sz="2400" dirty="0"/>
              <a:t> risk low in young individuals</a:t>
            </a:r>
          </a:p>
          <a:p>
            <a:pPr marL="457200" lvl="0" indent="-457200">
              <a:spcBef>
                <a:spcPts val="0"/>
              </a:spcBef>
              <a:defRPr sz="1800"/>
            </a:pPr>
            <a:r>
              <a:rPr sz="2400" dirty="0"/>
              <a:t>Testosterone in </a:t>
            </a:r>
            <a:r>
              <a:rPr sz="2400" dirty="0" err="1"/>
              <a:t>FtM</a:t>
            </a:r>
            <a:endParaRPr sz="2400" dirty="0"/>
          </a:p>
          <a:p>
            <a:pPr marL="914400" lvl="1" indent="-457200">
              <a:spcBef>
                <a:spcPts val="0"/>
              </a:spcBef>
              <a:buChar char="•"/>
              <a:defRPr sz="1800"/>
            </a:pPr>
            <a:r>
              <a:rPr sz="2400" dirty="0"/>
              <a:t>Concern of increased CV risk long term</a:t>
            </a:r>
          </a:p>
          <a:p>
            <a:pPr marL="457200" lvl="0" indent="-457200">
              <a:spcBef>
                <a:spcPts val="0"/>
              </a:spcBef>
              <a:defRPr sz="1800"/>
            </a:pPr>
            <a:r>
              <a:rPr sz="2400" dirty="0" smtClean="0"/>
              <a:t>May </a:t>
            </a:r>
            <a:r>
              <a:rPr sz="2400" dirty="0"/>
              <a:t>affect </a:t>
            </a:r>
            <a:r>
              <a:rPr sz="2400" dirty="0" smtClean="0"/>
              <a:t>fertility</a:t>
            </a:r>
            <a:r>
              <a:rPr lang="en-US" sz="2400" dirty="0" smtClean="0"/>
              <a:t>:</a:t>
            </a:r>
          </a:p>
          <a:p>
            <a:pPr marL="857250" lvl="1" indent="-457200">
              <a:spcBef>
                <a:spcPts val="0"/>
              </a:spcBef>
              <a:defRPr sz="1800"/>
            </a:pPr>
            <a:r>
              <a:rPr lang="en-US" sz="2400" dirty="0" smtClean="0"/>
              <a:t>Testosterone in </a:t>
            </a:r>
            <a:r>
              <a:rPr lang="en-US" sz="2400" dirty="0" err="1" smtClean="0"/>
              <a:t>transmen</a:t>
            </a:r>
            <a:r>
              <a:rPr lang="en-US" sz="2400" dirty="0" smtClean="0"/>
              <a:t>: like reversible</a:t>
            </a:r>
          </a:p>
          <a:p>
            <a:pPr marL="857250" lvl="1" indent="-457200">
              <a:spcBef>
                <a:spcPts val="0"/>
              </a:spcBef>
              <a:defRPr sz="1800"/>
            </a:pPr>
            <a:r>
              <a:rPr lang="en-US" sz="2400" dirty="0" smtClean="0"/>
              <a:t>Estrogen in </a:t>
            </a:r>
            <a:r>
              <a:rPr lang="en-US" sz="2400" dirty="0" err="1" smtClean="0"/>
              <a:t>transwomen</a:t>
            </a:r>
            <a:r>
              <a:rPr lang="en-US" sz="2400" dirty="0" smtClean="0"/>
              <a:t>: possibly irreversible, particularly in those that have not completed endogenous puberty</a:t>
            </a:r>
            <a:endParaRPr sz="2400" dirty="0"/>
          </a:p>
        </p:txBody>
      </p:sp>
      <p:sp>
        <p:nvSpPr>
          <p:cNvPr id="297" name="Shape 297"/>
          <p:cNvSpPr/>
          <p:nvPr/>
        </p:nvSpPr>
        <p:spPr>
          <a:xfrm>
            <a:off x="-1636012" y="5828434"/>
            <a:ext cx="9296401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L="342900" indent="-342900" algn="r">
              <a:buSzPct val="100000"/>
              <a:buAutoNum type="arabicPeriod"/>
              <a:defRPr i="1"/>
            </a:lvl1pPr>
          </a:lstStyle>
          <a:p>
            <a:pPr lvl="0">
              <a:defRPr i="0"/>
            </a:pPr>
            <a:r>
              <a:rPr i="1"/>
              <a:t>Curr Opin Endocrinol Diabetes Obes. 2013 Dec;20(6):565-92</a:t>
            </a:r>
          </a:p>
        </p:txBody>
      </p:sp>
      <p:sp>
        <p:nvSpPr>
          <p:cNvPr id="298" name="Shape 298"/>
          <p:cNvSpPr/>
          <p:nvPr/>
        </p:nvSpPr>
        <p:spPr>
          <a:xfrm>
            <a:off x="609600" y="6096000"/>
            <a:ext cx="665145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r"/>
          </a:lstStyle>
          <a:p>
            <a:pPr lvl="0"/>
            <a:r>
              <a:rPr i="1" dirty="0"/>
              <a:t>J </a:t>
            </a:r>
            <a:r>
              <a:rPr i="1" dirty="0" err="1"/>
              <a:t>Clin</a:t>
            </a:r>
            <a:r>
              <a:rPr i="1" dirty="0"/>
              <a:t> </a:t>
            </a:r>
            <a:r>
              <a:rPr i="1" dirty="0" err="1"/>
              <a:t>Endocrinol</a:t>
            </a:r>
            <a:r>
              <a:rPr i="1" dirty="0"/>
              <a:t> </a:t>
            </a:r>
            <a:r>
              <a:rPr i="1" dirty="0" err="1"/>
              <a:t>Metab</a:t>
            </a:r>
            <a:r>
              <a:rPr i="1" dirty="0"/>
              <a:t>, February 2015, 100(2):E270–E275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5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867822" y="144623"/>
            <a:ext cx="3408356" cy="6331249"/>
          </a:xfrm>
          <a:prstGeom prst="rect">
            <a:avLst/>
          </a:prstGeom>
          <a:ln w="127000" cap="sq">
            <a:solidFill/>
            <a:miter/>
          </a:ln>
          <a:effectLst>
            <a:outerShdw blurRad="63500" dist="50800" dir="27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Ethical Analysis of Hormone Treatment</a:t>
            </a:r>
          </a:p>
        </p:txBody>
      </p:sp>
      <p:pic>
        <p:nvPicPr>
          <p:cNvPr id="303" name="image28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12319" y="1538281"/>
            <a:ext cx="2674481" cy="4283003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hape 304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buSzPct val="100000"/>
              <a:buFont typeface="Arial"/>
              <a:buChar char="•"/>
              <a:defRPr sz="1800" b="0"/>
            </a:pPr>
            <a:r>
              <a:rPr sz="2400" b="1"/>
              <a:t>Respect for autonomy</a:t>
            </a:r>
          </a:p>
          <a:p>
            <a:pPr marL="342900" lvl="0" indent="-342900">
              <a:buSzPct val="100000"/>
              <a:buFont typeface="Arial"/>
              <a:buChar char="•"/>
              <a:defRPr sz="1800" b="0"/>
            </a:pPr>
            <a:r>
              <a:rPr sz="2400" b="1"/>
              <a:t>Nonmaleficence</a:t>
            </a:r>
          </a:p>
          <a:p>
            <a:pPr marL="342900" lvl="0" indent="-342900">
              <a:buSzPct val="100000"/>
              <a:buFont typeface="Arial"/>
              <a:buChar char="•"/>
              <a:defRPr sz="1800" b="0"/>
            </a:pPr>
            <a:r>
              <a:rPr sz="2400" b="1"/>
              <a:t>Beneficence</a:t>
            </a:r>
          </a:p>
        </p:txBody>
      </p:sp>
      <p:pic>
        <p:nvPicPr>
          <p:cNvPr id="305" name="image29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flipH="1">
            <a:off x="3336533" y="2246621"/>
            <a:ext cx="2162176" cy="396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Respect for Autonomy</a:t>
            </a:r>
          </a:p>
        </p:txBody>
      </p:sp>
      <p:sp>
        <p:nvSpPr>
          <p:cNvPr id="308" name="Shape 308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Legally imposed restriction- below the age of majority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Not all encompassing, consider a minor patient’s assent</a:t>
            </a:r>
          </a:p>
          <a:p>
            <a:pPr lvl="0">
              <a:defRPr sz="1800"/>
            </a:pPr>
            <a:r>
              <a:rPr sz="2200"/>
              <a:t>Strongest factor supporting progressive hormone treatments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Respect a child’s expressed gender by helping align outward expression of gender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Act during adolescence to achieve optimum results in adulthood</a:t>
            </a:r>
          </a:p>
          <a:p>
            <a:pPr lvl="0">
              <a:defRPr sz="1800"/>
            </a:pPr>
            <a:r>
              <a:rPr sz="2200"/>
              <a:t>Expand access to and education about treatments available for GD/GV youth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4018255" y="6312932"/>
            <a:ext cx="312420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600"/>
            </a:lvl1pPr>
          </a:lstStyle>
          <a:p>
            <a:pPr lvl="0">
              <a:defRPr sz="1800"/>
            </a:pPr>
            <a:r>
              <a:rPr sz="1600"/>
              <a:t>sarahjuliawong.wordpress.com</a:t>
            </a:r>
          </a:p>
        </p:txBody>
      </p:sp>
      <p:pic>
        <p:nvPicPr>
          <p:cNvPr id="311" name="image30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50024" y="375269"/>
            <a:ext cx="7184572" cy="5747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31.jpeg" descr="https://sarahjuliawong.files.wordpress.com/2012/08/photo.jpg?w=584&amp;h=467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61900" y="338613"/>
            <a:ext cx="7208324" cy="576419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5425344" y="6202098"/>
            <a:ext cx="2893776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pPr lvl="0">
              <a:defRPr sz="1800"/>
            </a:pPr>
            <a:r>
              <a:rPr sz="1600"/>
              <a:t>sarahjuliawong.wordpress.com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Nonmaleficence </a:t>
            </a:r>
          </a:p>
        </p:txBody>
      </p:sp>
      <p:sp>
        <p:nvSpPr>
          <p:cNvPr id="317" name="Shape 317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Strongest ethical argument against hormone treatment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Puberty blockers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Largely considered free of long term harm in studies of precocious puberty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Buy time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Cross sex hormones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Long-term effects are not well known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Impact on fertility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Beneficence</a:t>
            </a:r>
          </a:p>
        </p:txBody>
      </p:sp>
      <p:sp>
        <p:nvSpPr>
          <p:cNvPr id="320" name="Shape 320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Cross-sex hormones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Ethical when provider believes the youth is more likely to benefit from treatment rather than regret the consequences (infertility) at a later date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Seriousness of infertility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Weighing consequences</a:t>
            </a:r>
          </a:p>
          <a:p>
            <a:pPr lvl="0">
              <a:defRPr sz="1800"/>
            </a:pPr>
            <a:r>
              <a:rPr sz="2200"/>
              <a:t>Failure to provide hormone treatment will not cause harm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Common argument against hormone therapies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Supports nonmaleficence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Does not support beneficence if it is assumed that a youth’s desire to have his/her outward gender match experienced gender is valid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32.jpg" descr="P:\GENECIS Pic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27215" y="770411"/>
            <a:ext cx="7089570" cy="5317178"/>
          </a:xfrm>
          <a:prstGeom prst="rect">
            <a:avLst/>
          </a:prstGeom>
          <a:ln w="228600" cap="sq">
            <a:solidFill/>
            <a:miter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GENECIS Readiness Assessment</a:t>
            </a:r>
          </a:p>
        </p:txBody>
      </p:sp>
      <p:sp>
        <p:nvSpPr>
          <p:cNvPr id="327" name="Shape 327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defRPr sz="1800"/>
            </a:pPr>
            <a:r>
              <a:rPr sz="2200"/>
              <a:t>Current degree of gender dysphoria</a:t>
            </a:r>
          </a:p>
          <a:p>
            <a:pPr lvl="0">
              <a:lnSpc>
                <a:spcPct val="90000"/>
              </a:lnSpc>
              <a:defRPr sz="1800"/>
            </a:pPr>
            <a:r>
              <a:rPr sz="2200"/>
              <a:t>Complete history of gender identity development</a:t>
            </a:r>
          </a:p>
          <a:p>
            <a:pPr lvl="0">
              <a:lnSpc>
                <a:spcPct val="90000"/>
              </a:lnSpc>
              <a:defRPr sz="1800"/>
            </a:pPr>
            <a:r>
              <a:rPr sz="2200"/>
              <a:t>Psychosexual functioning</a:t>
            </a:r>
          </a:p>
          <a:p>
            <a:pPr lvl="0">
              <a:lnSpc>
                <a:spcPct val="90000"/>
              </a:lnSpc>
              <a:defRPr sz="1800"/>
            </a:pPr>
            <a:r>
              <a:rPr sz="2200"/>
              <a:t>Body image concerns</a:t>
            </a:r>
          </a:p>
          <a:p>
            <a:pPr lvl="0">
              <a:lnSpc>
                <a:spcPct val="90000"/>
              </a:lnSpc>
              <a:defRPr sz="1800"/>
            </a:pPr>
            <a:r>
              <a:rPr sz="2200"/>
              <a:t>Current wishes regarding medical interventions</a:t>
            </a:r>
          </a:p>
          <a:p>
            <a:pPr lvl="0">
              <a:lnSpc>
                <a:spcPct val="90000"/>
              </a:lnSpc>
              <a:defRPr sz="1800"/>
            </a:pPr>
            <a:r>
              <a:rPr sz="2200"/>
              <a:t>Coexisting psychiatric conditions and overall psychological/emotional functioning</a:t>
            </a:r>
          </a:p>
          <a:p>
            <a:pPr lvl="0">
              <a:lnSpc>
                <a:spcPct val="90000"/>
              </a:lnSpc>
              <a:defRPr sz="1800"/>
            </a:pPr>
            <a:r>
              <a:rPr sz="2200"/>
              <a:t>Information about the family system, psychiatric history, and support</a:t>
            </a:r>
          </a:p>
          <a:p>
            <a:pPr lvl="0">
              <a:lnSpc>
                <a:spcPct val="90000"/>
              </a:lnSpc>
              <a:defRPr sz="1800"/>
            </a:pPr>
            <a:r>
              <a:rPr sz="2200"/>
              <a:t>School and educational information</a:t>
            </a:r>
          </a:p>
          <a:p>
            <a:pPr lvl="0">
              <a:lnSpc>
                <a:spcPct val="90000"/>
              </a:lnSpc>
              <a:defRPr sz="1800"/>
            </a:pPr>
            <a:r>
              <a:rPr sz="2200"/>
              <a:t>Social history/peer relationships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image33.png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1619250" y="649287"/>
            <a:ext cx="6762750" cy="5748338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4762498" y="2248254"/>
            <a:ext cx="299538" cy="328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Insistent</a:t>
            </a:r>
          </a:p>
        </p:txBody>
      </p:sp>
      <p:sp>
        <p:nvSpPr>
          <p:cNvPr id="331" name="Shape 331"/>
          <p:cNvSpPr/>
          <p:nvPr/>
        </p:nvSpPr>
        <p:spPr>
          <a:xfrm rot="1158831">
            <a:off x="2709814" y="2181217"/>
            <a:ext cx="248491" cy="3004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pPr lvl="0">
              <a:defRPr sz="1800"/>
            </a:pPr>
            <a:r>
              <a:rPr sz="2000"/>
              <a:t>Consistent</a:t>
            </a:r>
          </a:p>
        </p:txBody>
      </p:sp>
      <p:sp>
        <p:nvSpPr>
          <p:cNvPr id="332" name="Shape 332"/>
          <p:cNvSpPr/>
          <p:nvPr/>
        </p:nvSpPr>
        <p:spPr>
          <a:xfrm rot="20208530">
            <a:off x="7039507" y="2070512"/>
            <a:ext cx="272108" cy="3004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pPr lvl="0">
              <a:defRPr sz="1800"/>
            </a:pPr>
            <a:r>
              <a:rPr sz="2000"/>
              <a:t>Persistent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83476986"/>
              </p:ext>
            </p:extLst>
          </p:nvPr>
        </p:nvGraphicFramePr>
        <p:xfrm>
          <a:off x="614548" y="2719449"/>
          <a:ext cx="7914904" cy="4465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Long- Term Psychological Outcomes of Puberty Suppression and Gender Reassignment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55 </a:t>
            </a:r>
            <a:r>
              <a:rPr lang="en-US" sz="2400" dirty="0" smtClean="0"/>
              <a:t>transgender young adults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22 transwomen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33 transmen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Psychological functioning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Objective well-being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Subjective well-being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748145" y="6204202"/>
            <a:ext cx="6187045" cy="365125"/>
          </a:xfrm>
        </p:spPr>
        <p:txBody>
          <a:bodyPr/>
          <a:lstStyle/>
          <a:p>
            <a:r>
              <a:rPr lang="en-US" dirty="0" smtClean="0"/>
              <a:t>de Vries et al., </a:t>
            </a:r>
            <a:r>
              <a:rPr lang="en-US" i="1" dirty="0" smtClean="0"/>
              <a:t>Young </a:t>
            </a:r>
            <a:r>
              <a:rPr lang="en-US" i="1" dirty="0"/>
              <a:t>Adult Psychological Outcome After Puberty Suppression and Gender Reassignment.</a:t>
            </a:r>
            <a:r>
              <a:rPr lang="en-US" dirty="0"/>
              <a:t> Pediatrics, 2014. 134(4): p. 1-9.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49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Gender-Related Terms and Definitions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Gender Expression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The ways in which people externally communicate their gender identity to others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Clothing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Hair style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Behavior/mannerisms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Voice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/>
        </p:nvSpPr>
        <p:spPr>
          <a:xfrm>
            <a:off x="783771" y="6204201"/>
            <a:ext cx="6222672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sz="1200"/>
              <a:t>de Vries et al., </a:t>
            </a:r>
            <a:r>
              <a:rPr sz="1200" i="1"/>
              <a:t>Young Adult Psychological Outcome After Puberty Suppression and Gender Reassignment.</a:t>
            </a:r>
            <a:r>
              <a:rPr sz="1200"/>
              <a:t> Pediatrics, 2014. 134(4): p. 1-9. </a:t>
            </a:r>
          </a:p>
        </p:txBody>
      </p:sp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Long- Term Psychological Outcomes of Puberty Suppression and Gender Reassignment</a:t>
            </a:r>
          </a:p>
        </p:txBody>
      </p:sp>
      <p:sp>
        <p:nvSpPr>
          <p:cNvPr id="352" name="Shape 352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Generally satisfied with physical appearance</a:t>
            </a:r>
          </a:p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None regretted treatment</a:t>
            </a:r>
          </a:p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Psychological functioning improved steadily over time</a:t>
            </a:r>
          </a:p>
          <a:p>
            <a:pPr marL="1085850" lvl="1" indent="-342900">
              <a:spcBef>
                <a:spcPts val="400"/>
              </a:spcBef>
              <a:buFont typeface="Arial"/>
              <a:defRPr sz="1800"/>
            </a:pPr>
            <a:r>
              <a:rPr sz="2000"/>
              <a:t>Indistinguishable from general population samples</a:t>
            </a:r>
          </a:p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Higher percentage than the general population were pursuing higher education</a:t>
            </a:r>
          </a:p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Both genders benefitted from the clinical approach</a:t>
            </a:r>
          </a:p>
          <a:p>
            <a:pPr marL="1085850" lvl="1" indent="-342900">
              <a:spcBef>
                <a:spcPts val="400"/>
              </a:spcBef>
              <a:buFont typeface="Arial"/>
              <a:defRPr sz="1800"/>
            </a:pPr>
            <a:r>
              <a:rPr sz="2000"/>
              <a:t>Transwomen showed more improvement in body image satisfaction and in psychological functioning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GeMS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97 consecutive patients &lt;21 presenting for initial visit between January 1998 and February 2010</a:t>
            </a:r>
          </a:p>
          <a:p>
            <a:pPr lvl="1"/>
            <a:r>
              <a:rPr lang="en-US" dirty="0" smtClean="0"/>
              <a:t>44.3% reported significant psychiatric history (n=43)</a:t>
            </a:r>
          </a:p>
          <a:p>
            <a:pPr lvl="1"/>
            <a:r>
              <a:rPr lang="en-US" dirty="0" smtClean="0"/>
              <a:t>20.6% reported at least one episode of non suicidal self injury</a:t>
            </a:r>
          </a:p>
          <a:p>
            <a:pPr lvl="1"/>
            <a:r>
              <a:rPr lang="en-US" dirty="0" smtClean="0"/>
              <a:t>9.3% reported at least one suicide attempt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806496"/>
              </p:ext>
            </p:extLst>
          </p:nvPr>
        </p:nvGraphicFramePr>
        <p:xfrm>
          <a:off x="1662546" y="3809194"/>
          <a:ext cx="5818908" cy="1905211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939636"/>
                <a:gridCol w="1939636"/>
                <a:gridCol w="1939636"/>
              </a:tblGrid>
              <a:tr h="20174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Diagnoses</a:t>
                      </a:r>
                      <a:endParaRPr lang="en-US" sz="14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Percentage</a:t>
                      </a:r>
                      <a:endParaRPr lang="en-US" sz="14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Number</a:t>
                      </a:r>
                      <a:endParaRPr lang="en-US" sz="14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160041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Depression</a:t>
                      </a:r>
                      <a:endParaRPr lang="en-US" sz="1400" dirty="0"/>
                    </a:p>
                    <a:p>
                      <a:r>
                        <a:rPr lang="en-US" sz="1400" dirty="0" smtClean="0"/>
                        <a:t>GAD</a:t>
                      </a:r>
                      <a:endParaRPr lang="en-US" sz="1400" dirty="0"/>
                    </a:p>
                    <a:p>
                      <a:r>
                        <a:rPr lang="en-US" sz="1400" dirty="0" smtClean="0"/>
                        <a:t>Bipolar</a:t>
                      </a:r>
                      <a:r>
                        <a:rPr lang="en-US" sz="1400" baseline="0" dirty="0" smtClean="0"/>
                        <a:t> Disorder</a:t>
                      </a:r>
                      <a:endParaRPr lang="en-US" sz="1400" dirty="0"/>
                    </a:p>
                    <a:p>
                      <a:r>
                        <a:rPr lang="en-US" sz="1400" dirty="0" smtClean="0"/>
                        <a:t>PDD</a:t>
                      </a:r>
                      <a:endParaRPr lang="en-US" sz="1400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Eating Disorder</a:t>
                      </a:r>
                    </a:p>
                    <a:p>
                      <a:r>
                        <a:rPr lang="en-US" sz="1400" dirty="0" smtClean="0"/>
                        <a:t>ADHD </a:t>
                      </a:r>
                    </a:p>
                    <a:p>
                      <a:r>
                        <a:rPr lang="en-US" sz="1400" dirty="0" smtClean="0"/>
                        <a:t>Other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58.1%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18.6%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16.3%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9.3%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7.0%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4.7%</a:t>
                      </a:r>
                    </a:p>
                    <a:p>
                      <a:r>
                        <a:rPr lang="en-US" sz="1400" dirty="0" smtClean="0"/>
                        <a:t>6.9%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</a:t>
                      </a:r>
                    </a:p>
                    <a:p>
                      <a:r>
                        <a:rPr lang="en-US" sz="1400" dirty="0" smtClean="0"/>
                        <a:t>7</a:t>
                      </a:r>
                    </a:p>
                    <a:p>
                      <a:r>
                        <a:rPr lang="en-US" sz="1400" dirty="0" smtClean="0"/>
                        <a:t>7</a:t>
                      </a:r>
                    </a:p>
                    <a:p>
                      <a:r>
                        <a:rPr lang="en-US" sz="1400" dirty="0" smtClean="0"/>
                        <a:t>4</a:t>
                      </a:r>
                    </a:p>
                    <a:p>
                      <a:r>
                        <a:rPr lang="en-US" sz="1400" dirty="0" smtClean="0"/>
                        <a:t>3</a:t>
                      </a:r>
                    </a:p>
                    <a:p>
                      <a:r>
                        <a:rPr lang="en-US" sz="1400" dirty="0" smtClean="0"/>
                        <a:t>2</a:t>
                      </a:r>
                    </a:p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3771" y="6204202"/>
            <a:ext cx="6044541" cy="365125"/>
          </a:xfrm>
        </p:spPr>
        <p:txBody>
          <a:bodyPr/>
          <a:lstStyle/>
          <a:p>
            <a:r>
              <a:rPr lang="en-US" dirty="0" smtClean="0"/>
              <a:t>Spack et al. </a:t>
            </a:r>
            <a:r>
              <a:rPr lang="en-US" i="1" dirty="0" smtClean="0"/>
              <a:t>Children and Adolescents With Gender Identity Disorder Referred to a Pediatric Medical Center</a:t>
            </a:r>
            <a:r>
              <a:rPr lang="en-US" dirty="0" smtClean="0"/>
              <a:t>. </a:t>
            </a:r>
            <a:r>
              <a:rPr lang="en-US" dirty="0"/>
              <a:t>Pediatrics, </a:t>
            </a:r>
            <a:r>
              <a:rPr lang="en-US" dirty="0" smtClean="0"/>
              <a:t>2012. 129(3): </a:t>
            </a:r>
            <a:r>
              <a:rPr lang="en-US" dirty="0"/>
              <a:t>p. </a:t>
            </a:r>
            <a:r>
              <a:rPr lang="en-US" dirty="0" smtClean="0"/>
              <a:t>418-425.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885266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Boston Community Health Center Data</a:t>
            </a:r>
          </a:p>
        </p:txBody>
      </p:sp>
      <p:sp>
        <p:nvSpPr>
          <p:cNvPr id="360" name="Shape 360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Retrospective cohort study of electronic health record data</a:t>
            </a:r>
          </a:p>
          <a:p>
            <a:pPr lvl="0">
              <a:defRPr sz="1800"/>
            </a:pPr>
            <a:r>
              <a:rPr sz="2200"/>
              <a:t>180 transgender patients seen between 2002 and 2011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Ages 12-29 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106 FTM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74 MTF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180 cisgender controls (matched on gender identity, age, visit date, and race/ethnicity)</a:t>
            </a:r>
          </a:p>
          <a:p>
            <a:pPr lvl="0">
              <a:defRPr sz="1800"/>
            </a:pPr>
            <a:r>
              <a:rPr sz="2200"/>
              <a:t>Compares mental health of transgender and cisgender youth in a community-based setting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Disparity in negative mental health outcomes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Burden equally high in FTM and MTF groups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Boston Community Health Center Data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443751"/>
            <a:ext cx="8229600" cy="5312346"/>
          </a:xfrm>
          <a:prstGeom prst="rect">
            <a:avLst/>
          </a:prstGeom>
        </p:spPr>
        <p:txBody>
          <a:bodyPr/>
          <a:lstStyle/>
          <a:p>
            <a:pPr algn="l" rtl="0">
              <a:spcBef>
                <a:spcPct val="20000"/>
              </a:spcBef>
              <a:defRPr/>
            </a:pPr>
            <a:endParaRPr lang="en-US" sz="2400" kern="1200" dirty="0" smtClean="0">
              <a:solidFill>
                <a:srgbClr val="000000"/>
              </a:solidFill>
              <a:ea typeface="+mn-ea"/>
            </a:endParaRPr>
          </a:p>
          <a:p>
            <a:pPr marL="342900" indent="-342900" algn="l" rtl="0">
              <a:spcBef>
                <a:spcPct val="20000"/>
              </a:spcBef>
              <a:buFont typeface="Arial"/>
              <a:buChar char="•"/>
              <a:defRPr/>
            </a:pPr>
            <a:endParaRPr lang="en-US" sz="2400" dirty="0" smtClean="0"/>
          </a:p>
          <a:p>
            <a:pPr marL="342900" indent="-342900" algn="l" rtl="0">
              <a:spcBef>
                <a:spcPct val="20000"/>
              </a:spcBef>
              <a:buFont typeface="Arial"/>
              <a:buChar char="•"/>
              <a:defRPr/>
            </a:pPr>
            <a:endParaRPr lang="en-US" sz="2400" kern="1200" dirty="0" smtClean="0">
              <a:solidFill>
                <a:srgbClr val="000000"/>
              </a:solidFill>
              <a:ea typeface="+mn-ea"/>
            </a:endParaRPr>
          </a:p>
          <a:p>
            <a:pPr marL="342900" indent="-342900" algn="l" rtl="0">
              <a:spcBef>
                <a:spcPct val="20000"/>
              </a:spcBef>
              <a:buFont typeface="Arial"/>
              <a:buChar char="•"/>
              <a:defRPr/>
            </a:pPr>
            <a:endParaRPr lang="en-US" sz="2400" dirty="0" smtClean="0"/>
          </a:p>
          <a:p>
            <a:pPr marL="342900" indent="-342900" algn="l" rtl="0">
              <a:spcBef>
                <a:spcPct val="20000"/>
              </a:spcBef>
              <a:buFont typeface="Arial"/>
              <a:buChar char="•"/>
              <a:defRPr/>
            </a:pPr>
            <a:endParaRPr lang="en-US" sz="2400" kern="1200" dirty="0" smtClean="0">
              <a:solidFill>
                <a:srgbClr val="000000"/>
              </a:solidFill>
              <a:ea typeface="+mn-ea"/>
            </a:endParaRPr>
          </a:p>
          <a:p>
            <a:pPr marL="342900" indent="-342900" algn="l" rtl="0">
              <a:spcBef>
                <a:spcPct val="20000"/>
              </a:spcBef>
              <a:buFont typeface="Arial"/>
              <a:buChar char="•"/>
              <a:defRPr/>
            </a:pPr>
            <a:endParaRPr lang="en-US" sz="2400" dirty="0" smtClean="0"/>
          </a:p>
          <a:p>
            <a:pPr marL="342900" indent="-342900" algn="l" rtl="0">
              <a:spcBef>
                <a:spcPct val="20000"/>
              </a:spcBef>
              <a:defRPr/>
            </a:pPr>
            <a:endParaRPr lang="en-US" sz="2400" kern="1200" dirty="0" smtClean="0">
              <a:solidFill>
                <a:srgbClr val="000000"/>
              </a:solidFill>
              <a:ea typeface="+mn-ea"/>
            </a:endParaRPr>
          </a:p>
          <a:p>
            <a:pPr marL="342900" indent="-342900" algn="l" rtl="0">
              <a:spcBef>
                <a:spcPct val="20000"/>
              </a:spcBef>
              <a:defRPr/>
            </a:pPr>
            <a:endParaRPr lang="en-US" sz="2400" kern="1200" dirty="0" smtClean="0">
              <a:solidFill>
                <a:srgbClr val="000000"/>
              </a:solidFill>
              <a:ea typeface="+mn-ea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520938"/>
              </p:ext>
            </p:extLst>
          </p:nvPr>
        </p:nvGraphicFramePr>
        <p:xfrm>
          <a:off x="1390651" y="1524000"/>
          <a:ext cx="6362699" cy="381000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418971"/>
                <a:gridCol w="1960400"/>
                <a:gridCol w="1983328"/>
              </a:tblGrid>
              <a:tr h="4762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Transgender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Cisgender</a:t>
                      </a:r>
                      <a:endParaRPr lang="en-US" dirty="0"/>
                    </a:p>
                  </a:txBody>
                  <a:tcPr/>
                </a:tc>
              </a:tr>
              <a:tr h="476250">
                <a:tc>
                  <a:txBody>
                    <a:bodyPr/>
                    <a:lstStyle/>
                    <a:p>
                      <a:r>
                        <a:rPr lang="en-US" dirty="0" smtClean="0"/>
                        <a:t>Depression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50.6%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20.6%</a:t>
                      </a:r>
                    </a:p>
                  </a:txBody>
                  <a:tcPr/>
                </a:tc>
              </a:tr>
              <a:tr h="476250">
                <a:tc>
                  <a:txBody>
                    <a:bodyPr/>
                    <a:lstStyle/>
                    <a:p>
                      <a:r>
                        <a:rPr lang="en-US" dirty="0" smtClean="0"/>
                        <a:t>Anxiety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10.0%</a:t>
                      </a:r>
                      <a:endParaRPr lang="en-US" dirty="0"/>
                    </a:p>
                  </a:txBody>
                  <a:tcPr/>
                </a:tc>
              </a:tr>
              <a:tr h="476250">
                <a:tc>
                  <a:txBody>
                    <a:bodyPr/>
                    <a:lstStyle/>
                    <a:p>
                      <a:r>
                        <a:rPr lang="en-US" dirty="0" smtClean="0"/>
                        <a:t>Suicidal</a:t>
                      </a:r>
                      <a:r>
                        <a:rPr lang="en-US" baseline="0" dirty="0" smtClean="0"/>
                        <a:t> Ideation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11.1%</a:t>
                      </a:r>
                      <a:endParaRPr lang="en-US" dirty="0"/>
                    </a:p>
                  </a:txBody>
                  <a:tcPr/>
                </a:tc>
              </a:tr>
              <a:tr h="476250">
                <a:tc>
                  <a:txBody>
                    <a:bodyPr/>
                    <a:lstStyle/>
                    <a:p>
                      <a:r>
                        <a:rPr lang="en-US" dirty="0" smtClean="0"/>
                        <a:t>Suicide</a:t>
                      </a:r>
                      <a:r>
                        <a:rPr lang="en-US" baseline="0" dirty="0" smtClean="0"/>
                        <a:t> Attempt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6.1%</a:t>
                      </a:r>
                    </a:p>
                  </a:txBody>
                  <a:tcPr/>
                </a:tc>
              </a:tr>
              <a:tr h="476250">
                <a:tc>
                  <a:txBody>
                    <a:bodyPr/>
                    <a:lstStyle/>
                    <a:p>
                      <a:r>
                        <a:rPr lang="en-US" dirty="0" smtClean="0"/>
                        <a:t>NSSI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4.4%</a:t>
                      </a:r>
                      <a:endParaRPr lang="en-US" dirty="0"/>
                    </a:p>
                  </a:txBody>
                  <a:tcPr/>
                </a:tc>
              </a:tr>
              <a:tr h="476250">
                <a:tc>
                  <a:txBody>
                    <a:bodyPr/>
                    <a:lstStyle/>
                    <a:p>
                      <a:r>
                        <a:rPr lang="en-US" dirty="0" smtClean="0"/>
                        <a:t>Inpatient</a:t>
                      </a:r>
                      <a:r>
                        <a:rPr lang="en-US" baseline="0" dirty="0" smtClean="0"/>
                        <a:t> MH care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11.1%</a:t>
                      </a:r>
                      <a:endParaRPr lang="en-US" dirty="0"/>
                    </a:p>
                  </a:txBody>
                  <a:tcPr/>
                </a:tc>
              </a:tr>
              <a:tr h="476250">
                <a:tc>
                  <a:txBody>
                    <a:bodyPr/>
                    <a:lstStyle/>
                    <a:p>
                      <a:r>
                        <a:rPr lang="en-US" dirty="0" smtClean="0"/>
                        <a:t>Outpatient MH care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45.6%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16.1%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13755" y="5938512"/>
            <a:ext cx="6840187" cy="365125"/>
          </a:xfrm>
          <a:prstGeom prst="rect">
            <a:avLst/>
          </a:prstGeom>
        </p:spPr>
        <p:txBody>
          <a:bodyPr/>
          <a:lstStyle/>
          <a:p>
            <a:r>
              <a:rPr lang="en-US" sz="1200" dirty="0" smtClean="0"/>
              <a:t>Reisner et al. </a:t>
            </a:r>
            <a:r>
              <a:rPr lang="en-US" sz="1200" i="1" dirty="0" smtClean="0"/>
              <a:t>Mental Helath of Transgender Youth in Care at an Adolescent Urban Community Health Center: A Matched Retrospective Cohort Study</a:t>
            </a:r>
            <a:r>
              <a:rPr lang="en-US" sz="1200" dirty="0" smtClean="0"/>
              <a:t>. J Adolesc. Health, 2015. </a:t>
            </a:r>
            <a:r>
              <a:rPr lang="en-US" sz="1200" dirty="0"/>
              <a:t>p. </a:t>
            </a:r>
            <a:r>
              <a:rPr lang="en-US" sz="1200" dirty="0" smtClean="0"/>
              <a:t>1-6. </a:t>
            </a:r>
            <a:endParaRPr lang="en-US" sz="12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194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age34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439388"/>
            <a:ext cx="9144000" cy="5759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Rate of New Patient Referral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1844675"/>
            <a:ext cx="6396037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7491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Psychiatric Diagnosis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1314450"/>
            <a:ext cx="738822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688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Psychiatric History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1631950"/>
            <a:ext cx="7089775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324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Self-Injury and Suicidality by Age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1744663"/>
            <a:ext cx="6462713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153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 lvl="0">
              <a:defRPr sz="1800" b="0"/>
            </a:pPr>
            <a:r>
              <a:rPr sz="2800" b="1"/>
              <a:t>Resources</a:t>
            </a:r>
          </a:p>
        </p:txBody>
      </p:sp>
      <p:pic>
        <p:nvPicPr>
          <p:cNvPr id="379" name="image35.png" descr="2015TransTxLobbyDay-TENTlogo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280313" y="1348529"/>
            <a:ext cx="4583372" cy="5113791"/>
          </a:xfrm>
          <a:prstGeom prst="rect">
            <a:avLst/>
          </a:prstGeom>
          <a:ln w="12700">
            <a:solidFill>
              <a:srgbClr val="002A5F"/>
            </a:solidFill>
          </a:ln>
          <a:effectLst>
            <a:outerShdw blurRad="50800" dist="38100" dir="108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Gender-Related Terms and Definitions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Gender Transition</a:t>
            </a:r>
          </a:p>
          <a:p>
            <a:pPr lvl="1">
              <a:spcBef>
                <a:spcPts val="500"/>
              </a:spcBef>
              <a:defRPr sz="1800"/>
            </a:pPr>
            <a:r>
              <a:rPr sz="2200"/>
              <a:t>Process by which some people strive to more closely align their internal knowledge of gender with its outward manifestation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Social transition</a:t>
            </a:r>
          </a:p>
          <a:p>
            <a:pPr lvl="3">
              <a:spcBef>
                <a:spcPts val="500"/>
              </a:spcBef>
              <a:defRPr sz="1800"/>
            </a:pPr>
            <a:r>
              <a:rPr sz="2200"/>
              <a:t>Dressing, using names/pronouns and/or being socially recognized as the “other” gender</a:t>
            </a:r>
          </a:p>
          <a:p>
            <a:pPr lvl="2">
              <a:spcBef>
                <a:spcPts val="500"/>
              </a:spcBef>
              <a:defRPr sz="1800"/>
            </a:pPr>
            <a:r>
              <a:rPr sz="2200"/>
              <a:t>Physical transition</a:t>
            </a:r>
          </a:p>
          <a:p>
            <a:pPr lvl="3">
              <a:spcBef>
                <a:spcPts val="500"/>
              </a:spcBef>
              <a:defRPr sz="1800"/>
            </a:pPr>
            <a:r>
              <a:rPr sz="2200"/>
              <a:t>Modify one’s body through medical and/or surgical interventions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 lvl="0">
              <a:defRPr sz="1800" b="0"/>
            </a:pPr>
            <a:r>
              <a:rPr sz="2800" b="1"/>
              <a:t>Suggested Readings</a:t>
            </a:r>
          </a:p>
        </p:txBody>
      </p:sp>
      <p:sp>
        <p:nvSpPr>
          <p:cNvPr id="384" name="Shape 384"/>
          <p:cNvSpPr>
            <a:spLocks noGrp="1"/>
          </p:cNvSpPr>
          <p:nvPr>
            <p:ph type="body" idx="1"/>
          </p:nvPr>
        </p:nvSpPr>
        <p:spPr>
          <a:xfrm>
            <a:off x="457200" y="1485900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/>
            </a:pPr>
            <a:r>
              <a:rPr sz="1500"/>
              <a:t>Brill, Stephanie and Pepper, Rachel. </a:t>
            </a:r>
            <a:r>
              <a:rPr sz="1500" b="1" i="1"/>
              <a:t>The Transgender Child: A Handbook for Families and Professionals</a:t>
            </a:r>
            <a:r>
              <a:rPr sz="1500" b="1"/>
              <a:t>. </a:t>
            </a:r>
            <a:r>
              <a:rPr sz="1500"/>
              <a:t>San Francisco: Cleis Press, 2008. </a:t>
            </a:r>
          </a:p>
          <a:p>
            <a:pPr lvl="0">
              <a:lnSpc>
                <a:spcPct val="80000"/>
              </a:lnSpc>
              <a:defRPr sz="1800"/>
            </a:pPr>
            <a:endParaRPr sz="1000"/>
          </a:p>
          <a:p>
            <a:pPr lvl="0">
              <a:lnSpc>
                <a:spcPct val="80000"/>
              </a:lnSpc>
              <a:defRPr sz="1800"/>
            </a:pPr>
            <a:r>
              <a:rPr sz="1500"/>
              <a:t>Ehrensaft, Diane. </a:t>
            </a:r>
            <a:r>
              <a:rPr sz="1500" b="1" i="1"/>
              <a:t>Gender Born, Gender Made: Raising Healthy Gender-Nonconforming Children</a:t>
            </a:r>
            <a:r>
              <a:rPr sz="1500"/>
              <a:t>. New York: The Experiment, 2011.</a:t>
            </a:r>
          </a:p>
          <a:p>
            <a:pPr lvl="0">
              <a:lnSpc>
                <a:spcPct val="80000"/>
              </a:lnSpc>
              <a:defRPr sz="1800"/>
            </a:pPr>
            <a:endParaRPr sz="1000"/>
          </a:p>
          <a:p>
            <a:pPr lvl="0">
              <a:lnSpc>
                <a:spcPct val="80000"/>
              </a:lnSpc>
              <a:defRPr sz="1800"/>
            </a:pPr>
            <a:r>
              <a:rPr sz="1500"/>
              <a:t>Teich, Nicholas. </a:t>
            </a:r>
            <a:r>
              <a:rPr sz="1500" b="1" i="1"/>
              <a:t>Transgender 101: A Simple Guide to a Complex Issue</a:t>
            </a:r>
            <a:r>
              <a:rPr sz="1500"/>
              <a:t>. New York: Columbia University Press, 2012.</a:t>
            </a:r>
          </a:p>
          <a:p>
            <a:pPr lvl="0">
              <a:lnSpc>
                <a:spcPct val="80000"/>
              </a:lnSpc>
              <a:defRPr sz="1800"/>
            </a:pPr>
            <a:r>
              <a:rPr sz="1500"/>
              <a:t>Gay-Straight Alliance Network, Transgender Law Center, National Center for Lesbian Rights. </a:t>
            </a:r>
            <a:r>
              <a:rPr sz="1500" b="1" i="1"/>
              <a:t>Beyond the Binary: A Tool Kit for Gender Identity Activism in Schools</a:t>
            </a:r>
            <a:r>
              <a:rPr sz="1500"/>
              <a:t>. San Francisco: Gay-Straight Alliance Network, 2004. </a:t>
            </a:r>
          </a:p>
          <a:p>
            <a:pPr lvl="0">
              <a:lnSpc>
                <a:spcPct val="80000"/>
              </a:lnSpc>
              <a:defRPr sz="1800"/>
            </a:pPr>
            <a:r>
              <a:rPr sz="1500"/>
              <a:t> </a:t>
            </a:r>
          </a:p>
          <a:p>
            <a:pPr lvl="0">
              <a:lnSpc>
                <a:spcPct val="80000"/>
              </a:lnSpc>
              <a:defRPr sz="1800"/>
            </a:pPr>
            <a:r>
              <a:rPr sz="1500"/>
              <a:t>Hubbard, Eleanor A. and Whitley, Cameron T., ed. </a:t>
            </a:r>
            <a:r>
              <a:rPr sz="1500" b="1" i="1"/>
              <a:t>Trans-Kin: A Guide for Family &amp; Friends of Transgender People</a:t>
            </a:r>
            <a:r>
              <a:rPr sz="1500"/>
              <a:t>. Boulder: Boulder Press, 2012. </a:t>
            </a:r>
          </a:p>
          <a:p>
            <a:pPr lvl="0">
              <a:lnSpc>
                <a:spcPct val="80000"/>
              </a:lnSpc>
              <a:defRPr sz="1800"/>
            </a:pPr>
            <a:r>
              <a:rPr sz="1500"/>
              <a:t> </a:t>
            </a:r>
          </a:p>
          <a:p>
            <a:pPr lvl="0">
              <a:lnSpc>
                <a:spcPct val="80000"/>
              </a:lnSpc>
              <a:defRPr sz="1800"/>
            </a:pPr>
            <a:r>
              <a:rPr sz="1500"/>
              <a:t>Krieger, Irwin. </a:t>
            </a:r>
            <a:r>
              <a:rPr sz="1500" b="1" i="1"/>
              <a:t>Helping your Transgender Teen: A Guide for Parents</a:t>
            </a:r>
            <a:r>
              <a:rPr sz="1500"/>
              <a:t>. New Haven: Genderwise Press, 2011.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Children’s Books</a:t>
            </a:r>
          </a:p>
        </p:txBody>
      </p:sp>
      <p:sp>
        <p:nvSpPr>
          <p:cNvPr id="387" name="Shape 387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/>
            </a:pPr>
            <a:r>
              <a:t>Carr, Jennifer, </a:t>
            </a:r>
            <a:r>
              <a:rPr b="1" i="1"/>
              <a:t>Be Who You Are!</a:t>
            </a:r>
            <a:r>
              <a:t> Illus. Ben Rumback. Bloomington, Indiana: AuthorHouse, 2010. </a:t>
            </a:r>
          </a:p>
          <a:p>
            <a:pPr lvl="0">
              <a:lnSpc>
                <a:spcPct val="80000"/>
              </a:lnSpc>
              <a:defRPr sz="1800"/>
            </a:pPr>
            <a:r>
              <a:t> </a:t>
            </a:r>
          </a:p>
          <a:p>
            <a:pPr lvl="0">
              <a:lnSpc>
                <a:spcPct val="80000"/>
              </a:lnSpc>
              <a:defRPr sz="1800"/>
            </a:pPr>
            <a:r>
              <a:t>Herthel, Jessica and Jenning, Jazz. </a:t>
            </a:r>
            <a:r>
              <a:rPr b="1" i="1"/>
              <a:t>I Am Jazz</a:t>
            </a:r>
            <a:r>
              <a:t>. Illus. Shelagh McNicholas. New York: Penguin Group, 2014.</a:t>
            </a:r>
          </a:p>
          <a:p>
            <a:pPr lvl="0">
              <a:lnSpc>
                <a:spcPct val="80000"/>
              </a:lnSpc>
              <a:defRPr sz="1800"/>
            </a:pPr>
            <a:r>
              <a:t> </a:t>
            </a:r>
          </a:p>
          <a:p>
            <a:pPr lvl="0">
              <a:lnSpc>
                <a:spcPct val="80000"/>
              </a:lnSpc>
              <a:defRPr sz="1800"/>
            </a:pPr>
            <a:r>
              <a:t>Kilodavis, Cheryl. </a:t>
            </a:r>
            <a:r>
              <a:rPr b="1" i="1"/>
              <a:t>My Princess Boy</a:t>
            </a:r>
            <a:r>
              <a:t>. Illus. Suzanne DeSimone. New York: Aladdin, 2010. </a:t>
            </a:r>
          </a:p>
          <a:p>
            <a:pPr lvl="0">
              <a:lnSpc>
                <a:spcPct val="80000"/>
              </a:lnSpc>
              <a:defRPr sz="1800"/>
            </a:pPr>
            <a:r>
              <a:t> </a:t>
            </a:r>
          </a:p>
          <a:p>
            <a:pPr lvl="0">
              <a:lnSpc>
                <a:spcPct val="80000"/>
              </a:lnSpc>
              <a:defRPr sz="1800"/>
            </a:pPr>
            <a:r>
              <a:t>Kiernan-Johnson, Eileen. </a:t>
            </a:r>
            <a:r>
              <a:rPr b="1" i="1"/>
              <a:t>Roland Humphrey is Wearing a What?</a:t>
            </a:r>
            <a:r>
              <a:t> Illus. Katrina Revenaugh. Boulder: Huntley Rahara Press, 2012.</a:t>
            </a:r>
          </a:p>
          <a:p>
            <a:pPr lvl="0">
              <a:lnSpc>
                <a:spcPct val="80000"/>
              </a:lnSpc>
              <a:defRPr sz="1800"/>
            </a:pPr>
            <a:r>
              <a:t> </a:t>
            </a:r>
          </a:p>
          <a:p>
            <a:pPr lvl="0">
              <a:lnSpc>
                <a:spcPct val="80000"/>
              </a:lnSpc>
              <a:defRPr sz="1800"/>
            </a:pPr>
            <a:r>
              <a:t>Parr, Todd. </a:t>
            </a:r>
            <a:r>
              <a:rPr b="1" i="1"/>
              <a:t>It’s Okay to Be Different</a:t>
            </a:r>
            <a:r>
              <a:t>. New York: Hachette Book Group, 2001.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Suggested Web Resources</a:t>
            </a:r>
          </a:p>
        </p:txBody>
      </p:sp>
      <p:sp>
        <p:nvSpPr>
          <p:cNvPr id="390" name="Shape 390"/>
          <p:cNvSpPr>
            <a:spLocks noGrp="1"/>
          </p:cNvSpPr>
          <p:nvPr>
            <p:ph type="body" idx="1"/>
          </p:nvPr>
        </p:nvSpPr>
        <p:spPr>
          <a:xfrm>
            <a:off x="480950" y="1325879"/>
            <a:ext cx="8229601" cy="470916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000" b="1"/>
              <a:t>GENder Education and Care Interdisciplinary Support </a:t>
            </a:r>
            <a:r>
              <a:rPr sz="2000"/>
              <a:t> (GENECIS) : </a:t>
            </a:r>
            <a:r>
              <a:rPr sz="2000" u="sng">
                <a:solidFill>
                  <a:srgbClr val="2CB34A"/>
                </a:solidFill>
                <a:uFill>
                  <a:solidFill>
                    <a:srgbClr val="2CB34A"/>
                  </a:solidFill>
                </a:uFill>
                <a:hlinkClick r:id="rId2"/>
              </a:rPr>
              <a:t>https://www.childrens.com/specialties-services/specialty-centers-and-programs/endocrinology/programs-and-services/genecis-program</a:t>
            </a:r>
            <a:endParaRPr sz="2000"/>
          </a:p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000" b="1"/>
              <a:t>World Professional Association for Transgender Health</a:t>
            </a:r>
            <a:r>
              <a:rPr sz="2000"/>
              <a:t> (WPATH): </a:t>
            </a:r>
            <a:r>
              <a:rPr sz="2000" u="sng">
                <a:solidFill>
                  <a:srgbClr val="2CB34A"/>
                </a:solidFill>
                <a:uFill>
                  <a:solidFill>
                    <a:srgbClr val="2CB34A"/>
                  </a:solidFill>
                </a:uFill>
                <a:hlinkClick r:id="rId3"/>
              </a:rPr>
              <a:t>www.wpath.org</a:t>
            </a:r>
            <a:endParaRPr sz="2000"/>
          </a:p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000" b="1"/>
              <a:t>Trans Youth Family Allies</a:t>
            </a:r>
            <a:r>
              <a:rPr sz="2000"/>
              <a:t> (TYFA): </a:t>
            </a:r>
            <a:r>
              <a:rPr sz="2000" u="sng">
                <a:solidFill>
                  <a:srgbClr val="2CB34A"/>
                </a:solidFill>
                <a:uFill>
                  <a:solidFill>
                    <a:srgbClr val="2CB34A"/>
                  </a:solidFill>
                </a:uFill>
                <a:hlinkClick r:id="rId4"/>
              </a:rPr>
              <a:t>www.imatyfa.org</a:t>
            </a:r>
            <a:endParaRPr sz="2000"/>
          </a:p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000" b="1"/>
              <a:t>Parents, Families &amp; Friends of Lesbians &amp; Gays</a:t>
            </a:r>
            <a:r>
              <a:rPr sz="2000"/>
              <a:t> (PFLAG): </a:t>
            </a:r>
            <a:r>
              <a:rPr sz="2000" u="sng">
                <a:solidFill>
                  <a:srgbClr val="2CB34A"/>
                </a:solidFill>
                <a:uFill>
                  <a:solidFill>
                    <a:srgbClr val="2CB34A"/>
                  </a:solidFill>
                </a:uFill>
                <a:hlinkClick r:id="rId5"/>
              </a:rPr>
              <a:t>www.community.pflag.org</a:t>
            </a:r>
            <a:endParaRPr sz="2000"/>
          </a:p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000" b="1"/>
              <a:t>International Foundation for Gender Education</a:t>
            </a:r>
            <a:r>
              <a:rPr sz="2000"/>
              <a:t>: </a:t>
            </a:r>
            <a:r>
              <a:rPr sz="2000" u="sng">
                <a:solidFill>
                  <a:srgbClr val="2CB34A"/>
                </a:solidFill>
                <a:uFill>
                  <a:solidFill>
                    <a:srgbClr val="2CB34A"/>
                  </a:solidFill>
                </a:uFill>
                <a:hlinkClick r:id="rId6"/>
              </a:rPr>
              <a:t>www.wfge.org</a:t>
            </a:r>
            <a:endParaRPr sz="2000"/>
          </a:p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000" b="1"/>
              <a:t>Gender Spectrum</a:t>
            </a:r>
            <a:r>
              <a:rPr sz="2000"/>
              <a:t> Education &amp; Training: </a:t>
            </a:r>
            <a:r>
              <a:rPr sz="2000" u="sng">
                <a:solidFill>
                  <a:srgbClr val="2CB34A"/>
                </a:solidFill>
                <a:uFill>
                  <a:solidFill>
                    <a:srgbClr val="2CB34A"/>
                  </a:solidFill>
                </a:uFill>
                <a:hlinkClick r:id="rId7"/>
              </a:rPr>
              <a:t>www.genderspectrum.org</a:t>
            </a:r>
            <a:endParaRPr sz="2000"/>
          </a:p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000" b="1"/>
              <a:t>Gay, Lesbian, &amp; Straight Education Network</a:t>
            </a:r>
            <a:r>
              <a:rPr sz="2000"/>
              <a:t> (GLSEN): </a:t>
            </a:r>
            <a:r>
              <a:rPr sz="2000" u="sng">
                <a:solidFill>
                  <a:srgbClr val="2CB34A"/>
                </a:solidFill>
                <a:uFill>
                  <a:solidFill>
                    <a:srgbClr val="2CB34A"/>
                  </a:solidFill>
                </a:uFill>
                <a:hlinkClick r:id="rId8"/>
              </a:rPr>
              <a:t>www.glsen.org</a:t>
            </a:r>
            <a:endParaRPr sz="2000"/>
          </a:p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000" b="1"/>
              <a:t>Gay and Lesbian Medical Association</a:t>
            </a:r>
            <a:r>
              <a:rPr sz="2000"/>
              <a:t> (GLMA): </a:t>
            </a:r>
            <a:r>
              <a:rPr sz="2000" u="sng">
                <a:solidFill>
                  <a:srgbClr val="2CB34A"/>
                </a:solidFill>
                <a:uFill>
                  <a:solidFill>
                    <a:srgbClr val="2CB34A"/>
                  </a:solidFill>
                </a:uFill>
                <a:hlinkClick r:id="rId9"/>
              </a:rPr>
              <a:t>www.glma.org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Suggested Web Resources</a:t>
            </a:r>
          </a:p>
        </p:txBody>
      </p:sp>
      <p:sp>
        <p:nvSpPr>
          <p:cNvPr id="393" name="Shape 393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1700" b="1"/>
              <a:t>Family Acceptance Project</a:t>
            </a:r>
            <a:r>
              <a:rPr sz="1700"/>
              <a:t>: for GLBT, diverse families at risk for suicide, DV, mental health issues, homelessness: </a:t>
            </a:r>
            <a:r>
              <a:rPr sz="1700" u="sng">
                <a:solidFill>
                  <a:srgbClr val="2CB34A"/>
                </a:solidFill>
                <a:uFill>
                  <a:solidFill>
                    <a:srgbClr val="2CB34A"/>
                  </a:solidFill>
                </a:uFill>
                <a:hlinkClick r:id="rId2"/>
              </a:rPr>
              <a:t>http://familyproject.sfsu.edu/</a:t>
            </a:r>
            <a:endParaRPr sz="1700"/>
          </a:p>
          <a:p>
            <a:pPr lvl="0">
              <a:lnSpc>
                <a:spcPct val="80000"/>
              </a:lnSpc>
              <a:defRPr sz="1800"/>
            </a:pPr>
            <a:r>
              <a:rPr sz="1700"/>
              <a:t> 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1700" b="1"/>
              <a:t>The Trevor Project</a:t>
            </a:r>
            <a:r>
              <a:rPr sz="1700"/>
              <a:t>: suicide prevention for sexual and gender minority youth: </a:t>
            </a:r>
            <a:r>
              <a:rPr sz="1700" u="sng">
                <a:solidFill>
                  <a:srgbClr val="2CB34A"/>
                </a:solidFill>
                <a:uFill>
                  <a:solidFill>
                    <a:srgbClr val="2CB34A"/>
                  </a:solidFill>
                </a:uFill>
                <a:hlinkClick r:id="rId3"/>
              </a:rPr>
              <a:t>www.thetrevorproject.org</a:t>
            </a:r>
            <a:endParaRPr sz="1700"/>
          </a:p>
          <a:p>
            <a:pPr lvl="0">
              <a:lnSpc>
                <a:spcPct val="80000"/>
              </a:lnSpc>
              <a:defRPr sz="1800"/>
            </a:pPr>
            <a:r>
              <a:rPr sz="1700"/>
              <a:t> 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1700" b="1"/>
              <a:t>Amplify Your Voice</a:t>
            </a:r>
            <a:r>
              <a:rPr sz="1700"/>
              <a:t>: News, message boards, list-serves for GLBT youth by state: </a:t>
            </a:r>
            <a:r>
              <a:rPr sz="1700" u="sng">
                <a:solidFill>
                  <a:srgbClr val="2CB34A"/>
                </a:solidFill>
                <a:uFill>
                  <a:solidFill>
                    <a:srgbClr val="2CB34A"/>
                  </a:solidFill>
                </a:uFill>
                <a:hlinkClick r:id="rId4"/>
              </a:rPr>
              <a:t>www.amplifyyourvoice.org/youthresources</a:t>
            </a:r>
            <a:endParaRPr sz="1700"/>
          </a:p>
          <a:p>
            <a:pPr lvl="0">
              <a:lnSpc>
                <a:spcPct val="80000"/>
              </a:lnSpc>
              <a:defRPr sz="1800"/>
            </a:pPr>
            <a:r>
              <a:rPr sz="1700"/>
              <a:t> 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1700" b="1"/>
              <a:t>Gay and Lesbian National Hotline</a:t>
            </a:r>
            <a:r>
              <a:rPr sz="1700"/>
              <a:t>: toll-free, anonymous peer counseling, information and referrals with huge database: </a:t>
            </a:r>
            <a:r>
              <a:rPr sz="1700" u="sng">
                <a:solidFill>
                  <a:srgbClr val="2CB34A"/>
                </a:solidFill>
                <a:uFill>
                  <a:solidFill>
                    <a:srgbClr val="2CB34A"/>
                  </a:solidFill>
                </a:uFill>
                <a:hlinkClick r:id="rId5"/>
              </a:rPr>
              <a:t>www.glnh</a:t>
            </a:r>
            <a:r>
              <a:rPr sz="1700"/>
              <a:t>, (888.THE.GLNH)</a:t>
            </a:r>
          </a:p>
          <a:p>
            <a:pPr lvl="0">
              <a:lnSpc>
                <a:spcPct val="80000"/>
              </a:lnSpc>
              <a:defRPr sz="1800"/>
            </a:pPr>
            <a:r>
              <a:rPr sz="1700"/>
              <a:t> 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1700" b="1"/>
              <a:t>Trans Youth Equality Foundation</a:t>
            </a:r>
            <a:r>
              <a:rPr sz="1700"/>
              <a:t> (TYEF): support, resources and networking services, based in Portland, ME, </a:t>
            </a:r>
            <a:r>
              <a:rPr sz="1700" u="sng">
                <a:solidFill>
                  <a:srgbClr val="2CB34A"/>
                </a:solidFill>
                <a:uFill>
                  <a:solidFill>
                    <a:srgbClr val="2CB34A"/>
                  </a:solidFill>
                </a:uFill>
                <a:hlinkClick r:id="rId6"/>
              </a:rPr>
              <a:t>www.transyouthequality.org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Suggested Web Resources</a:t>
            </a:r>
          </a:p>
        </p:txBody>
      </p:sp>
      <p:sp>
        <p:nvSpPr>
          <p:cNvPr id="396" name="Shape 396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665514" lvl="0" indent="-1665514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1700" b="1"/>
              <a:t>GeMS (Gender Management Service, Boston Children’s Hospital)</a:t>
            </a:r>
            <a:r>
              <a:rPr sz="1700"/>
              <a:t>: medical and mental health care, consultation and referral for gender non-conforming youth. (617.355.7476) </a:t>
            </a:r>
            <a:r>
              <a:rPr sz="1700">
                <a:hlinkClick r:id="rId2"/>
              </a:rPr>
              <a:t>www.childrenshospital.org/clinicalservices/Sites2280/mainpageS2289PO.html</a:t>
            </a:r>
            <a:r>
              <a:rPr sz="1700"/>
              <a:t>,  </a:t>
            </a:r>
            <a:endParaRPr sz="700"/>
          </a:p>
          <a:p>
            <a:pPr lvl="0">
              <a:lnSpc>
                <a:spcPct val="80000"/>
              </a:lnSpc>
              <a:defRPr sz="1800"/>
            </a:pPr>
            <a:endParaRPr sz="5500" b="1"/>
          </a:p>
          <a:p>
            <a:pPr marL="1665514" lvl="0" indent="-1665514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1700" b="1"/>
              <a:t>Children’s National Hospital Gender and Sexuality Psychosocial Programs</a:t>
            </a:r>
            <a:r>
              <a:rPr sz="1700"/>
              <a:t>, under the direction of Dr. Edgardo Menvielle, Washington DC: </a:t>
            </a:r>
            <a:r>
              <a:rPr sz="1700">
                <a:hlinkClick r:id="rId3"/>
              </a:rPr>
              <a:t>www.childrensnational.org</a:t>
            </a:r>
            <a:r>
              <a:rPr sz="1700"/>
              <a:t> (search: Gender) email:</a:t>
            </a:r>
            <a:r>
              <a:rPr sz="1700">
                <a:hlinkClick r:id="rId4"/>
              </a:rPr>
              <a:t>gender@childrensnational.org</a:t>
            </a:r>
            <a:endParaRPr sz="5500"/>
          </a:p>
          <a:p>
            <a:pPr lvl="0">
              <a:lnSpc>
                <a:spcPct val="80000"/>
              </a:lnSpc>
              <a:defRPr sz="1800"/>
            </a:pPr>
            <a:r>
              <a:rPr sz="1700"/>
              <a:t> </a:t>
            </a:r>
            <a:endParaRPr sz="700"/>
          </a:p>
          <a:p>
            <a:pPr marL="1665514" lvl="0" indent="-1665514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1700" b="1"/>
              <a:t>Lambda Legal</a:t>
            </a:r>
            <a:r>
              <a:rPr sz="1700"/>
              <a:t>, national organization committed to achieving full recognition of the civil rights of lesbians, gay men, bisexuals, transgender people and those with HIV through impact litigation, education and public policy work: </a:t>
            </a:r>
            <a:r>
              <a:rPr sz="1700" u="sng"/>
              <a:t>http://www.lambdalegal.org</a:t>
            </a:r>
            <a:r>
              <a:rPr sz="1100" u="sng"/>
              <a:t>/</a:t>
            </a:r>
            <a:endParaRPr sz="3500"/>
          </a:p>
          <a:p>
            <a:pPr lvl="0">
              <a:lnSpc>
                <a:spcPct val="80000"/>
              </a:lnSpc>
              <a:defRPr sz="1800"/>
            </a:pPr>
            <a:r>
              <a:rPr sz="1100"/>
              <a:t> </a:t>
            </a:r>
            <a:endParaRPr sz="700"/>
          </a:p>
          <a:p>
            <a:pPr lvl="0">
              <a:lnSpc>
                <a:spcPct val="80000"/>
              </a:lnSpc>
              <a:defRPr sz="1800"/>
            </a:pPr>
            <a:r>
              <a:rPr sz="700"/>
              <a:t>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Suggested Web Resources</a:t>
            </a:r>
          </a:p>
        </p:txBody>
      </p:sp>
      <p:sp>
        <p:nvSpPr>
          <p:cNvPr id="399" name="Shape 399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74072" lvl="0" indent="-374072">
              <a:buSzPct val="100000"/>
              <a:buFont typeface="Arial"/>
              <a:buChar char="•"/>
              <a:defRPr sz="1800"/>
            </a:pPr>
            <a:r>
              <a:rPr sz="2400" b="1"/>
              <a:t>Gender Odyssey</a:t>
            </a:r>
            <a:r>
              <a:rPr sz="2400"/>
              <a:t>, an international conference, located in Seattle, WA, focused on the needs and interests of transgender and gender-nonconforming people: </a:t>
            </a:r>
            <a:r>
              <a:rPr sz="2400">
                <a:hlinkClick r:id="rId2"/>
              </a:rPr>
              <a:t>http://www.genderodyssey.org/</a:t>
            </a:r>
            <a:endParaRPr sz="2400"/>
          </a:p>
          <a:p>
            <a:pPr lvl="0">
              <a:defRPr sz="1800"/>
            </a:pPr>
            <a:r>
              <a:rPr sz="2400"/>
              <a:t> </a:t>
            </a:r>
          </a:p>
          <a:p>
            <a:pPr marL="374072" lvl="0" indent="-374072">
              <a:buSzPct val="100000"/>
              <a:buFont typeface="Arial"/>
              <a:buChar char="•"/>
              <a:defRPr sz="1800"/>
            </a:pPr>
            <a:r>
              <a:rPr sz="2400" b="1"/>
              <a:t>Gender Spectrum</a:t>
            </a:r>
            <a:r>
              <a:rPr sz="2400"/>
              <a:t>, education, training and support to help create a gender sensitive and inclusive environment for children of all ages: </a:t>
            </a:r>
            <a:r>
              <a:rPr sz="2400" u="sng">
                <a:solidFill>
                  <a:srgbClr val="00B050"/>
                </a:solidFill>
              </a:rPr>
              <a:t>https://www.genderspectrum.org/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Texas Resources</a:t>
            </a:r>
          </a:p>
        </p:txBody>
      </p:sp>
      <p:sp>
        <p:nvSpPr>
          <p:cNvPr id="402" name="Shape 402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 b="1"/>
              <a:t>Transgender Education Network of Texas</a:t>
            </a:r>
            <a:r>
              <a:rPr sz="2200"/>
              <a:t> (TENT): dedicated to furthering the cause of Gender Diverse people in Texas, </a:t>
            </a:r>
            <a:r>
              <a:rPr sz="2200" u="sng">
                <a:solidFill>
                  <a:srgbClr val="2CB34A"/>
                </a:solidFill>
                <a:uFill>
                  <a:solidFill>
                    <a:srgbClr val="2CB34A"/>
                  </a:solidFill>
                </a:uFill>
                <a:hlinkClick r:id="rId2"/>
              </a:rPr>
              <a:t>www.transtexas.org</a:t>
            </a:r>
            <a:endParaRPr sz="2200"/>
          </a:p>
          <a:p>
            <a:pPr lvl="0">
              <a:defRPr sz="1800"/>
            </a:pPr>
            <a:r>
              <a:rPr sz="2200"/>
              <a:t> </a:t>
            </a:r>
          </a:p>
          <a:p>
            <a:pPr lvl="0">
              <a:defRPr sz="1800"/>
            </a:pPr>
            <a:r>
              <a:rPr sz="2200" b="1"/>
              <a:t>Trans Pride Initiative:</a:t>
            </a:r>
            <a:r>
              <a:rPr sz="2200"/>
              <a:t> working to provide assistance and support for transgender, transsexual, and gender nonconforming persons in areas of healthcare, housing, employment, education, and public accommodations, </a:t>
            </a:r>
            <a:r>
              <a:rPr sz="2200" u="sng">
                <a:solidFill>
                  <a:srgbClr val="2CB34A"/>
                </a:solidFill>
                <a:uFill>
                  <a:solidFill>
                    <a:srgbClr val="2CB34A"/>
                  </a:solidFill>
                </a:uFill>
                <a:hlinkClick r:id="rId3"/>
              </a:rPr>
              <a:t>http://tpride.org/</a:t>
            </a:r>
            <a:endParaRPr sz="2200"/>
          </a:p>
          <a:p>
            <a:pPr lvl="0">
              <a:defRPr sz="1800"/>
            </a:pPr>
            <a:r>
              <a:rPr sz="2200"/>
              <a:t> </a:t>
            </a:r>
          </a:p>
          <a:p>
            <a:pPr lvl="0">
              <a:defRPr sz="1800"/>
            </a:pPr>
            <a:r>
              <a:rPr sz="2200" b="1"/>
              <a:t>Resource Center Dallas</a:t>
            </a:r>
            <a:r>
              <a:rPr sz="2200"/>
              <a:t>: LGBT service organization offering support, resources, advocacy and education, </a:t>
            </a:r>
            <a:r>
              <a:rPr sz="2200" u="sng">
                <a:solidFill>
                  <a:srgbClr val="2CB34A"/>
                </a:solidFill>
                <a:uFill>
                  <a:solidFill>
                    <a:srgbClr val="2CB34A"/>
                  </a:solidFill>
                </a:uFill>
                <a:hlinkClick r:id="rId4"/>
              </a:rPr>
              <a:t>http://www.rcdallas.org/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age36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8325" y="197653"/>
            <a:ext cx="4509301" cy="5879545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Shape 405"/>
          <p:cNvSpPr>
            <a:spLocks noGrp="1"/>
          </p:cNvSpPr>
          <p:nvPr>
            <p:ph type="title"/>
          </p:nvPr>
        </p:nvSpPr>
        <p:spPr>
          <a:xfrm>
            <a:off x="3701511" y="4034083"/>
            <a:ext cx="5133731" cy="1362076"/>
          </a:xfrm>
          <a:prstGeom prst="rect">
            <a:avLst/>
          </a:prstGeom>
        </p:spPr>
        <p:txBody>
          <a:bodyPr/>
          <a:lstStyle>
            <a:lvl1pPr algn="ctr">
              <a:defRPr sz="4300"/>
            </a:lvl1pPr>
          </a:lstStyle>
          <a:p>
            <a:pPr lvl="0">
              <a:defRPr sz="1800" b="0"/>
            </a:pPr>
            <a:r>
              <a:rPr sz="4300" b="1"/>
              <a:t>Question &amp; Answer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age37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94032" y="590550"/>
            <a:ext cx="8155937" cy="567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References</a:t>
            </a:r>
          </a:p>
        </p:txBody>
      </p:sp>
      <p:sp>
        <p:nvSpPr>
          <p:cNvPr id="410" name="Shape 410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11727" lvl="0" indent="-311727">
              <a:buSzPct val="100000"/>
              <a:buFont typeface="Arial"/>
              <a:buChar char="•"/>
              <a:defRPr sz="1800"/>
            </a:pPr>
            <a:r>
              <a:rPr sz="2000"/>
              <a:t>Abel BS. (2014). Hormone Treatment of Children and Adolescents with Gender Dysphoria: An Ethical Analysis. </a:t>
            </a:r>
            <a:r>
              <a:rPr sz="2000" i="1"/>
              <a:t>LGBT Bioethics: Visibility, Disparities, and Dialogue Hastings Center Report 44</a:t>
            </a:r>
            <a:r>
              <a:rPr sz="2000"/>
              <a:t> (no.5)</a:t>
            </a:r>
            <a:endParaRPr sz="2000" i="1"/>
          </a:p>
          <a:p>
            <a:pPr marL="311727" lvl="0" indent="-311727">
              <a:buSzPct val="100000"/>
              <a:buFont typeface="Arial"/>
              <a:buChar char="•"/>
              <a:defRPr sz="1800"/>
            </a:pPr>
            <a:r>
              <a:rPr sz="2000"/>
              <a:t>American Academy of Child and Adolescent Psychiatry (AACAP) Committee on Quality Issues (CQI). (2012). Practice Parameter on Gay, Lesbian or Bisexual Sexual Orientation, Gender-Nonconformity, and Gender Discordance in Children and Adolescents. Journal of the American Academy of Child and Adolescent Psychiatry, Vol. 51 (9) 957-974. </a:t>
            </a:r>
          </a:p>
          <a:p>
            <a:pPr marL="311727" lvl="0" indent="-311727">
              <a:buSzPct val="100000"/>
              <a:buFont typeface="Arial"/>
              <a:buChar char="•"/>
              <a:defRPr sz="1800"/>
            </a:pPr>
            <a:r>
              <a:rPr sz="2000"/>
              <a:t>Adelson, SL, and Schuster, MA (in press). “Gay, Lesbian &amp; Bisexual Adolescents” In: RM Kliegman, BF Stanton, J St. Geme &amp; N Schor, (Eds.), Nelson Textbook of Pediatrics, 20th Edition (Philadelphia: Elsevier)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6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857715" y="216235"/>
            <a:ext cx="5428570" cy="6425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References</a:t>
            </a:r>
          </a:p>
        </p:txBody>
      </p:sp>
      <p:sp>
        <p:nvSpPr>
          <p:cNvPr id="413" name="Shape 413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411480" lvl="0" indent="-411480">
              <a:lnSpc>
                <a:spcPct val="90000"/>
              </a:lnSpc>
              <a:buSzPct val="100000"/>
              <a:buFont typeface="Arial"/>
              <a:buChar char="•"/>
              <a:defRPr sz="1800"/>
            </a:pPr>
            <a:r>
              <a:rPr sz="2400"/>
              <a:t>American Psychiatric Association (2013). Diagnostic and statistical manual of mental disorders, Ed 5 (Washington, DC, American Psychiatric Publishing) </a:t>
            </a:r>
            <a:endParaRPr sz="2000"/>
          </a:p>
          <a:p>
            <a:pPr marL="411480" lvl="0" indent="-411480">
              <a:lnSpc>
                <a:spcPct val="90000"/>
              </a:lnSpc>
              <a:buSzPct val="100000"/>
              <a:buFont typeface="Arial"/>
              <a:buChar char="•"/>
              <a:defRPr sz="1800"/>
            </a:pPr>
            <a:r>
              <a:rPr sz="2400"/>
              <a:t>Bockting, Walter O (in press). “Sexual Identity Development.” In: RM Kliegman, BF Stanton, J St. Geme &amp; N Schor, (Eds.), Nelson Textbook of Pediatrics, 20th Edition (Philadelphia: Elsevier) </a:t>
            </a:r>
            <a:endParaRPr sz="2000"/>
          </a:p>
          <a:p>
            <a:pPr marL="411480" lvl="0" indent="-411480">
              <a:lnSpc>
                <a:spcPct val="90000"/>
              </a:lnSpc>
              <a:buSzPct val="100000"/>
              <a:buFont typeface="Arial"/>
              <a:buChar char="•"/>
              <a:defRPr sz="1800"/>
            </a:pPr>
            <a:r>
              <a:rPr sz="2400"/>
              <a:t>Cole, Sandra S, Denny, Dallas, Eyler, Evan A., &amp; Samons, Sandra L (2000). Issues of transgender. In: Lenore T. Szuchman &amp; Frank Muscarella (Eds.), Psychological perspectives of human sexuality (Hoboken, NJ: John Wiley &amp; Sons), xiv, pp. 149-195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References</a:t>
            </a:r>
          </a:p>
        </p:txBody>
      </p:sp>
      <p:sp>
        <p:nvSpPr>
          <p:cNvPr id="416" name="Shape 416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000"/>
              <a:t>de Vries, AL, Cohen-Kettenis, PT (2012). Clinical management of gender dysphoria in children and adolescents: the Dutch approach. J. Homosex. 59, 301–320. 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000"/>
              <a:t>de Vries AL, Steensma TD, Doreleijers TA, Cohen-Kettenis PT (2010). Puberty suppression in adolescents with gender identity disorder: a prospective follow-up study. J Sex Med 8:2276-2283. 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000"/>
              <a:t>de Vries AL, Kreukels BP, Steensma TD, Doreleijers TA, Cohen-Kettenis PT (2011). Comparing adult and adolescent transsexuals: an MMPI-2 and MMPI-A study. Psychiatry Res 186:414-418.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000"/>
              <a:t>Drescher J, Pula J. (2014). Ethical Issues Raised by the Treatment of Gender-Variant Prepubescent Children</a:t>
            </a:r>
            <a:r>
              <a:rPr sz="2200"/>
              <a:t>. </a:t>
            </a:r>
            <a:r>
              <a:rPr sz="2200" i="1"/>
              <a:t>LGBT Bioethics: Visibility, Disparities, and Dialogue Hastings Center Report 44</a:t>
            </a:r>
            <a:r>
              <a:rPr sz="2200"/>
              <a:t> (no.5)</a:t>
            </a:r>
            <a:endParaRPr sz="2000"/>
          </a:p>
          <a:p>
            <a:pPr marL="342900" lvl="0" indent="-34290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000"/>
              <a:t>Drummond, KD, Bradley, SJ, Peterson-Badali, M, &amp; Zucker, KJ (2008). A follow-up study of girls with gender identity disorder. Developmental Psychology, 44, 34–45.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References</a:t>
            </a:r>
          </a:p>
        </p:txBody>
      </p:sp>
      <p:sp>
        <p:nvSpPr>
          <p:cNvPr id="419" name="Shape 419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/>
            </a:pPr>
            <a:r>
              <a:rPr sz="2000"/>
              <a:t>Ehrbar, Randall D., et al. (2008). "Clinician judgment in the diagnosis of gender identity disorder in children." Journal of Sex &amp; Marital Therapy 34.5: 385-412. </a:t>
            </a:r>
          </a:p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/>
            </a:pPr>
            <a:r>
              <a:rPr sz="2000"/>
              <a:t>Green R (1987). The "Sissy-Boy Syndrome" and the Development of Homosexuality. (New Haven: Yale University Press). </a:t>
            </a:r>
          </a:p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/>
            </a:pPr>
            <a:r>
              <a:rPr sz="2000"/>
              <a:t>Harrison, Jack, Jaime Grant, and Jody L. Herman (2012). "A gender not listed here: Genderqueers, gender rebels, and otherwise in the National Transgender Discrimination Survey." </a:t>
            </a:r>
          </a:p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/>
            </a:pPr>
            <a:r>
              <a:rPr sz="2000"/>
              <a:t>Hembree WC (2011). Guidelines for pubertal suspension and gender reassignment for transgender adolescents. Child Adolesc Psy- chiatr Clin N Am 20:725-732. </a:t>
            </a:r>
          </a:p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/>
            </a:pPr>
            <a:r>
              <a:rPr sz="2000"/>
              <a:t>Hembree WC, Cohen-Kettenis P, et al. (2009). Endocrine Treatment of Transsexual Persons: an Endocrine Society Clinical Practice Guideline. Clin Endocrinol Metab 94:3132-3154.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References</a:t>
            </a:r>
          </a:p>
        </p:txBody>
      </p:sp>
      <p:sp>
        <p:nvSpPr>
          <p:cNvPr id="422" name="Shape 422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11727" lvl="0" indent="-311727">
              <a:buSzPct val="100000"/>
              <a:buFont typeface="Arial"/>
              <a:buChar char="•"/>
              <a:defRPr sz="1800"/>
            </a:pPr>
            <a:r>
              <a:rPr sz="2000"/>
              <a:t>Institute of Medicine (US), Committee on Lesbian, Gay, Bisexual, and Transgender Health Issues and Research Gaps and Opportunities (2011). The Health of Lesbian, Gay, Bisexual, and Transgender People: Building a Foundation for Better Understanding. Washington (DC): National Academies Press (US). </a:t>
            </a:r>
          </a:p>
          <a:p>
            <a:pPr marL="311727" lvl="0" indent="-311727">
              <a:buSzPct val="100000"/>
              <a:buFont typeface="Arial"/>
              <a:buChar char="•"/>
              <a:defRPr sz="1800"/>
            </a:pPr>
            <a:r>
              <a:rPr sz="2000"/>
              <a:t>Johnson LL, Bradley SJ, Birkenfeld-Adams AS, et al. (2004). A parent- report gender identity questionnaire for children. Arch Sex Behav 33:105-116. </a:t>
            </a:r>
          </a:p>
          <a:p>
            <a:pPr marL="311727" lvl="0" indent="-311727">
              <a:buSzPct val="100000"/>
              <a:buFont typeface="Arial"/>
              <a:buChar char="•"/>
              <a:defRPr sz="1800"/>
            </a:pPr>
            <a:r>
              <a:rPr sz="2000"/>
              <a:t>Kuper, Laura E., Robin Nussbaum, and Brian Mustanski (2012). "Exploring the diversity of gender and sexual orientation identities in an online sample of transgender individuals." Journal of sex research 49.2-3: 244-254.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References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11727" lvl="0" indent="-311727">
              <a:buSzPct val="100000"/>
              <a:buFont typeface="Arial"/>
              <a:buChar char="•"/>
              <a:defRPr sz="1800"/>
            </a:pPr>
            <a:r>
              <a:rPr sz="2000"/>
              <a:t>Landén, M, Wålinder, J, &amp; Lundström, B (1998). Clinical characteristics of a total cohort of female and male applicants for sex reassignment: a descriptive study. Acta Psychiatr Scand 97(3): 189-94. </a:t>
            </a:r>
          </a:p>
          <a:p>
            <a:pPr marL="311727" lvl="0" indent="-311727">
              <a:buSzPct val="100000"/>
              <a:buFont typeface="Arial"/>
              <a:buChar char="•"/>
              <a:defRPr sz="1800"/>
            </a:pPr>
            <a:r>
              <a:rPr sz="2000"/>
              <a:t>Lawrence, AA (2010). Societal individualism predicts prevalence of nonhomosexual orientation in male-to-female transexualism. Arch Sex Behavior 39 (2): 573-83. </a:t>
            </a:r>
          </a:p>
          <a:p>
            <a:pPr marL="311727" lvl="0" indent="-311727">
              <a:buSzPct val="100000"/>
              <a:buFont typeface="Arial"/>
              <a:buChar char="•"/>
              <a:defRPr sz="1800"/>
            </a:pPr>
            <a:r>
              <a:rPr sz="2000"/>
              <a:t>Leibowitz, S, Adelson, S, and Telingator, C (in press). “Gender Nonconformity and Gender Discordance in Childhood and Adolescence: Developmental Considerations and the Clinical Approach.” In: HJ Makadon, KH Mayer, J Potter, and H Goldhammer (Eds.), The Fenway Guide to Lesbian, Gay, Bisexual and Transgender Health, 2nd Edition (American College of Physicians).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References</a:t>
            </a:r>
          </a:p>
        </p:txBody>
      </p:sp>
      <p:sp>
        <p:nvSpPr>
          <p:cNvPr id="428" name="Shape 428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77190" lvl="0" indent="-37719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200"/>
              <a:t>Marshall, B. D. L., K. Shannon, T. Kerr, R. Zhang, and E. Wood (2010). Survival sex work and increased HIV risk among sexual minority street-involved youth. Journal of Acquired Immune Deficiency Syndromes: JAIDS 53(5):661–664. </a:t>
            </a:r>
            <a:endParaRPr sz="2000"/>
          </a:p>
          <a:p>
            <a:pPr marL="377190" lvl="0" indent="-37719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200"/>
              <a:t>Menvielle EJ, Tuerk C (2002). A support group for parents of gender- nonconforming boys. J Am Acad Child Adolesc Psychiatry. 41:1010-1013. </a:t>
            </a:r>
            <a:endParaRPr sz="2400"/>
          </a:p>
          <a:p>
            <a:pPr marL="377190" lvl="0" indent="-37719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200"/>
              <a:t>Meyer, I. H. (2003). Prejudice as stress: Conceptual and measurement problems. American Journal of Public Health, 93(2), 262–265. </a:t>
            </a:r>
            <a:endParaRPr sz="2000"/>
          </a:p>
          <a:p>
            <a:pPr marL="377190" lvl="0" indent="-377190">
              <a:lnSpc>
                <a:spcPct val="80000"/>
              </a:lnSpc>
              <a:buSzPct val="100000"/>
              <a:buFont typeface="Arial"/>
              <a:buChar char="•"/>
              <a:defRPr sz="1800"/>
            </a:pPr>
            <a:r>
              <a:rPr sz="2200"/>
              <a:t>Meyer-Bahlburg, Heino FL, et al. (2004). "Prenatal androgenization affects gender-related behavior but not gender identity in 5–12-year-old girls with congenital adrenal hyperplasia." Archives of Sexual Behavior 33.2: 97-104.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References</a:t>
            </a:r>
          </a:p>
        </p:txBody>
      </p:sp>
      <p:sp>
        <p:nvSpPr>
          <p:cNvPr id="431" name="Shape 431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Meyer-Bahlburg HFL (2002). Gender identity disorder in young boys: a parent- and peer-based treatment protocol. Clin Child Psychol Psychiatry 7:360-376. </a:t>
            </a:r>
          </a:p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Nuttbrock, Larry, et al. (2010). "Psychiatric impact of gender-related abuse across the life course of male-to-female transgender persons." Journal of Sex Research 47.1: 12-23. </a:t>
            </a:r>
          </a:p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Roberts AL, Rosario M, Slopen N, Calzo JP, Austin SB (2012). Childhood gender nonconformity, bullying victimization, and depressive symptoms across adolescence and early adulthood: an 11-year longitudinal study. J Am Acad Child Adolesc Psychiatry. Feb;52(2):143-52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References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/>
            </a:pPr>
            <a:r>
              <a:rPr sz="2200"/>
              <a:t>Singh D, Deogracias JJ, Johnson LL, et al. (2010). The Gender Identity/ Gender Dysphoria Questionnaire for Adolescents and Adults: further validity evidence. J Sex Res 47:49-58. </a:t>
            </a:r>
          </a:p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/>
            </a:pPr>
            <a:r>
              <a:rPr sz="2200"/>
              <a:t>Steensma TD, Biemond R, de Boer F, Cohen-Kettenis PT (2011). Desisting and persisting gender dysphoria after childhood: a qualitative follow-up study. Clin Child Psychol Psychiatry. 16(4):499-516. </a:t>
            </a:r>
          </a:p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/>
            </a:pPr>
            <a:r>
              <a:rPr sz="2200"/>
              <a:t>Steensma, Thomas D., et al. (2013). Factors associated with desistence and persistence of childhood gender dysphoria: A quantitative follow-up study. Journal of the American Academy of Child &amp; Adolescent Psychiatry 52.6: 582-590. </a:t>
            </a:r>
          </a:p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/>
            </a:pPr>
            <a:r>
              <a:rPr sz="2200"/>
              <a:t>Steensma TD, Cohen-Kettenis PT (2011). Gender transitioning before puberty. Arch Sex Behav. 40:649-650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References</a:t>
            </a:r>
          </a:p>
        </p:txBody>
      </p:sp>
      <p:sp>
        <p:nvSpPr>
          <p:cNvPr id="437" name="Shape 437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/>
            </a:pPr>
            <a:r>
              <a:rPr sz="2000"/>
              <a:t>Vrouenraets LJJJ, Fredriks AM, Hannema SE, Cohen-Kettenis PT, and de Vries MC. (2015). Early Medical Treatment of Children and Adolescents With Gender Dysphoria: An Empirical Ethical Study. J Adolesc Health xxx:1-7. </a:t>
            </a:r>
          </a:p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/>
            </a:pPr>
            <a:r>
              <a:rPr sz="2000"/>
              <a:t>Wallien MS, Quilty LC, Steensma TD, et al. (2009). Cross-national replication of the Gender Identity Interview for Children. J Person Assess. 91:545-552. </a:t>
            </a:r>
          </a:p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/>
            </a:pPr>
            <a:r>
              <a:rPr sz="2000"/>
              <a:t>Wallien, MSC &amp; Cohen-Kettenis, PT (2008). Psychosexual outcome of gender dysphoric children. J Am Acad Child Adolesc Psychiatry, 47, 1413–1423. </a:t>
            </a:r>
          </a:p>
          <a:p>
            <a:pPr marL="342900" lvl="0" indent="-342900">
              <a:lnSpc>
                <a:spcPct val="90000"/>
              </a:lnSpc>
              <a:buSzPct val="100000"/>
              <a:buFont typeface="Arial"/>
              <a:buChar char="•"/>
              <a:defRPr sz="1800"/>
            </a:pPr>
            <a:r>
              <a:rPr sz="2000"/>
              <a:t>Wilson, E. C., R. Garofalo, R. D. Harris, A. Herrick, M. Martinez, J. Martinez, and M. Belzer (2009). Transgender female youth and sex work: HIV risk and a comparison of life factors related to engagement in sex work. AIDS &amp; Behavior 13(5):902–913.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b="0"/>
            </a:pPr>
            <a:r>
              <a:rPr sz="2800" b="1"/>
              <a:t>References</a:t>
            </a:r>
          </a:p>
        </p:txBody>
      </p:sp>
      <p:sp>
        <p:nvSpPr>
          <p:cNvPr id="440" name="Shape 440"/>
          <p:cNvSpPr>
            <a:spLocks noGrp="1"/>
          </p:cNvSpPr>
          <p:nvPr>
            <p:ph type="body" idx="1"/>
          </p:nvPr>
        </p:nvSpPr>
        <p:spPr>
          <a:xfrm>
            <a:off x="457200" y="1325879"/>
            <a:ext cx="8229600" cy="470916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Wood, H, Sasaki, S, Bradley, SJ, et al. (2013). Patterns of referral to a gender identity service for children and adolescents (1976–2011): age, sex ratio, and sexual orientation. J. Sex Marital Ther. 39, 1–6</a:t>
            </a:r>
          </a:p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 World Professional Association for Transgender Health. (2012). </a:t>
            </a:r>
            <a:r>
              <a:rPr sz="2200" i="1"/>
              <a:t>Standards of Care for the Health of Transsexual, Transgender, and Gender-Nonconforming People </a:t>
            </a:r>
            <a:r>
              <a:rPr sz="2200"/>
              <a:t>(Version 7). Minneapolis, MN</a:t>
            </a:r>
          </a:p>
          <a:p>
            <a:pPr marL="342900" lvl="0" indent="-342900">
              <a:buSzPct val="100000"/>
              <a:buFont typeface="Arial"/>
              <a:buChar char="•"/>
              <a:defRPr sz="1800"/>
            </a:pPr>
            <a:r>
              <a:rPr sz="2200"/>
              <a:t>Zucker KJ, Bradley SJ (1995). Gender Identity Disorder and Psychosexual Problems in Children and Adolescents. New York: Guilford.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2A5F"/>
      </a:accent1>
      <a:accent2>
        <a:srgbClr val="0076BE"/>
      </a:accent2>
      <a:accent3>
        <a:srgbClr val="96D1F2"/>
      </a:accent3>
      <a:accent4>
        <a:srgbClr val="F58021"/>
      </a:accent4>
      <a:accent5>
        <a:srgbClr val="FDB515"/>
      </a:accent5>
      <a:accent6>
        <a:srgbClr val="FFDF00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2A5F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2A5F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_PowerPoint_template_05">
  <a:themeElements>
    <a:clrScheme name="Avista Colors Orang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A5F"/>
      </a:accent1>
      <a:accent2>
        <a:srgbClr val="0076BE"/>
      </a:accent2>
      <a:accent3>
        <a:srgbClr val="96D1F2"/>
      </a:accent3>
      <a:accent4>
        <a:srgbClr val="F58021"/>
      </a:accent4>
      <a:accent5>
        <a:srgbClr val="FDB515"/>
      </a:accent5>
      <a:accent6>
        <a:srgbClr val="FFDF00"/>
      </a:accent6>
      <a:hlink>
        <a:srgbClr val="2CB34A"/>
      </a:hlink>
      <a:folHlink>
        <a:srgbClr val="82C34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h_PowerPoint_template_05">
  <a:themeElements>
    <a:clrScheme name="Avista Colors Orang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A5F"/>
      </a:accent1>
      <a:accent2>
        <a:srgbClr val="0076BE"/>
      </a:accent2>
      <a:accent3>
        <a:srgbClr val="96D1F2"/>
      </a:accent3>
      <a:accent4>
        <a:srgbClr val="F58021"/>
      </a:accent4>
      <a:accent5>
        <a:srgbClr val="FDB515"/>
      </a:accent5>
      <a:accent6>
        <a:srgbClr val="FFDF00"/>
      </a:accent6>
      <a:hlink>
        <a:srgbClr val="2CB34A"/>
      </a:hlink>
      <a:folHlink>
        <a:srgbClr val="82C34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2A5F"/>
      </a:accent1>
      <a:accent2>
        <a:srgbClr val="0076BE"/>
      </a:accent2>
      <a:accent3>
        <a:srgbClr val="96D1F2"/>
      </a:accent3>
      <a:accent4>
        <a:srgbClr val="F58021"/>
      </a:accent4>
      <a:accent5>
        <a:srgbClr val="FDB515"/>
      </a:accent5>
      <a:accent6>
        <a:srgbClr val="FFDF00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2A5F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2A5F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AF0F5524A1B4439EE2326FA4410A86" ma:contentTypeVersion="0" ma:contentTypeDescription="Create a new document." ma:contentTypeScope="" ma:versionID="4afe563070aad1bda1590404dd683ed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EB9EDAF-B8C4-4606-AE2C-5AA9FDD19EEA}"/>
</file>

<file path=customXml/itemProps2.xml><?xml version="1.0" encoding="utf-8"?>
<ds:datastoreItem xmlns:ds="http://schemas.openxmlformats.org/officeDocument/2006/customXml" ds:itemID="{A936E498-63AE-4BEF-885A-A0E19F44B236}"/>
</file>

<file path=customXml/itemProps3.xml><?xml version="1.0" encoding="utf-8"?>
<ds:datastoreItem xmlns:ds="http://schemas.openxmlformats.org/officeDocument/2006/customXml" ds:itemID="{CF7CBB26-3D68-46B9-8D2E-5CD26E74B962}"/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5960</Words>
  <Application>Microsoft Office PowerPoint</Application>
  <PresentationFormat>On-screen Show (4:3)</PresentationFormat>
  <Paragraphs>678</Paragraphs>
  <Slides>99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99</vt:i4>
      </vt:variant>
    </vt:vector>
  </HeadingPairs>
  <TitlesOfParts>
    <vt:vector size="106" baseType="lpstr">
      <vt:lpstr>Arial</vt:lpstr>
      <vt:lpstr>Calibri</vt:lpstr>
      <vt:lpstr>Helvetica</vt:lpstr>
      <vt:lpstr>Helvetica Neue</vt:lpstr>
      <vt:lpstr>Default</vt:lpstr>
      <vt:lpstr>ch_PowerPoint_template_05</vt:lpstr>
      <vt:lpstr>1_ch_PowerPoint_template_05</vt:lpstr>
      <vt:lpstr>PowerPoint Presentation</vt:lpstr>
      <vt:lpstr>Learning Objectives</vt:lpstr>
      <vt:lpstr>PowerPoint Presentation</vt:lpstr>
      <vt:lpstr>Gender-Related Terms and Definitions</vt:lpstr>
      <vt:lpstr>Gender-Related Terms and Definitions</vt:lpstr>
      <vt:lpstr>PowerPoint Presentation</vt:lpstr>
      <vt:lpstr>Gender-Related Terms and Definitions</vt:lpstr>
      <vt:lpstr>Gender-Related Terms and Definitions</vt:lpstr>
      <vt:lpstr>PowerPoint Presentation</vt:lpstr>
      <vt:lpstr>Gender-Related Terms and Definitions</vt:lpstr>
      <vt:lpstr>Gender-Related Terms and Definitions</vt:lpstr>
      <vt:lpstr>PowerPoint Presentation</vt:lpstr>
      <vt:lpstr>Gender Dysphoria: Prevalence</vt:lpstr>
      <vt:lpstr>Gender Dysphoria: Etiology</vt:lpstr>
      <vt:lpstr>Gender Dysphoria: Etiology</vt:lpstr>
      <vt:lpstr>PowerPoint Presentation</vt:lpstr>
      <vt:lpstr>Gender Diverse Cultures</vt:lpstr>
      <vt:lpstr>PowerPoint Presentation</vt:lpstr>
      <vt:lpstr>Phenomenology in Children</vt:lpstr>
      <vt:lpstr>PowerPoint Presentation</vt:lpstr>
      <vt:lpstr>Diagnostic Frameworks</vt:lpstr>
      <vt:lpstr>PowerPoint Presentation</vt:lpstr>
      <vt:lpstr>Phenomenology in Adolescents </vt:lpstr>
      <vt:lpstr>Diagnostic Frameworks</vt:lpstr>
      <vt:lpstr>Gender Dysphoria is not the Same in Children and Adolescents </vt:lpstr>
      <vt:lpstr>Psychosocial Impact</vt:lpstr>
      <vt:lpstr>PowerPoint Presentation</vt:lpstr>
      <vt:lpstr>PowerPoint Presentation</vt:lpstr>
      <vt:lpstr>PowerPoint Presentation</vt:lpstr>
      <vt:lpstr>PowerPoint Presentation</vt:lpstr>
      <vt:lpstr>Best Treatment Practices for Gender Non-Conforming Prepubescent Youth</vt:lpstr>
      <vt:lpstr>Emerging Findings From Empirical Research on Gender Non-Conforming Youth</vt:lpstr>
      <vt:lpstr>PowerPoint Presentation</vt:lpstr>
      <vt:lpstr>To Persist vs. Desist  That is the question</vt:lpstr>
      <vt:lpstr>To Persist vs. Desist  That is the question</vt:lpstr>
      <vt:lpstr>PowerPoint Presentation</vt:lpstr>
      <vt:lpstr>Expert Opinion Prepubescent Children</vt:lpstr>
      <vt:lpstr>Expert Opinion Prepubescent Children</vt:lpstr>
      <vt:lpstr>Expert Opinion Prepubescent Children</vt:lpstr>
      <vt:lpstr>PowerPoint Presentation</vt:lpstr>
      <vt:lpstr>Clinical Ethical Considerations</vt:lpstr>
      <vt:lpstr>Is prevention of transgender persistence into adulthood an acceptable clinical activity? </vt:lpstr>
      <vt:lpstr>Is it appropriate to steer a child away from a gender non-confirming  position? </vt:lpstr>
      <vt:lpstr>What are the implications of delaying social transition for children who persist or permitting early social transition for children who desist? </vt:lpstr>
      <vt:lpstr>Reasonable Conclusions Prepubescent Children</vt:lpstr>
      <vt:lpstr>Best Treatment Practices for Gender Dysphoric/Gender Variant Adolescents</vt:lpstr>
      <vt:lpstr>PowerPoint Presentation</vt:lpstr>
      <vt:lpstr>Options for Social Support and Changes in Gender Expression</vt:lpstr>
      <vt:lpstr>Treatment Options</vt:lpstr>
      <vt:lpstr>Physical Interventions</vt:lpstr>
      <vt:lpstr>Current Recommendations from the PES and Endocrine Society</vt:lpstr>
      <vt:lpstr>PowerPoint Presentation</vt:lpstr>
      <vt:lpstr>Diagnostic Assessment</vt:lpstr>
      <vt:lpstr>Treatment</vt:lpstr>
      <vt:lpstr>Treatment</vt:lpstr>
      <vt:lpstr>GnRH agonists </vt:lpstr>
      <vt:lpstr>Safety of GnRH Analogs</vt:lpstr>
      <vt:lpstr>Protocol for Induction of Puberty</vt:lpstr>
      <vt:lpstr>Safety of Cross-Sex Hormones</vt:lpstr>
      <vt:lpstr>Ethical Analysis of Hormone Treatment</vt:lpstr>
      <vt:lpstr>Respect for Autonomy</vt:lpstr>
      <vt:lpstr>PowerPoint Presentation</vt:lpstr>
      <vt:lpstr>PowerPoint Presentation</vt:lpstr>
      <vt:lpstr>Nonmaleficence </vt:lpstr>
      <vt:lpstr>Beneficence</vt:lpstr>
      <vt:lpstr>PowerPoint Presentation</vt:lpstr>
      <vt:lpstr>GENECIS Readiness Assessment</vt:lpstr>
      <vt:lpstr>PowerPoint Presentation</vt:lpstr>
      <vt:lpstr>Long- Term Psychological Outcomes of Puberty Suppression and Gender Reassignment</vt:lpstr>
      <vt:lpstr>Long- Term Psychological Outcomes of Puberty Suppression and Gender Reassignment</vt:lpstr>
      <vt:lpstr>GeMS Data</vt:lpstr>
      <vt:lpstr>Boston Community Health Center Data</vt:lpstr>
      <vt:lpstr>Boston Community Health Center Data</vt:lpstr>
      <vt:lpstr>PowerPoint Presentation</vt:lpstr>
      <vt:lpstr>Rate of New Patient Referral</vt:lpstr>
      <vt:lpstr>Psychiatric Diagnosis</vt:lpstr>
      <vt:lpstr>Psychiatric History</vt:lpstr>
      <vt:lpstr>Self-Injury and Suicidality by Age</vt:lpstr>
      <vt:lpstr>Resources</vt:lpstr>
      <vt:lpstr>Suggested Readings</vt:lpstr>
      <vt:lpstr>Children’s Books</vt:lpstr>
      <vt:lpstr>Suggested Web Resources</vt:lpstr>
      <vt:lpstr>Suggested Web Resources</vt:lpstr>
      <vt:lpstr>Suggested Web Resources</vt:lpstr>
      <vt:lpstr>Suggested Web Resources</vt:lpstr>
      <vt:lpstr>Texas Resources</vt:lpstr>
      <vt:lpstr>Question &amp; Answer</vt:lpstr>
      <vt:lpstr>PowerPoint Presentation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Meredith Chapman, M.D</dc:creator>
  <cp:lastModifiedBy>Emily Babcock</cp:lastModifiedBy>
  <cp:revision>10</cp:revision>
  <dcterms:modified xsi:type="dcterms:W3CDTF">2015-11-16T13:57:53Z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0x010100C8AF0F5524A1B4439EE2326FA4410A86</vt:lpwstr>
  </property>
</Properties>
</file>